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0"/>
  </p:notesMasterIdLst>
  <p:sldIdLst>
    <p:sldId id="256" r:id="rId2"/>
    <p:sldId id="296" r:id="rId3"/>
    <p:sldId id="286" r:id="rId4"/>
    <p:sldId id="274" r:id="rId5"/>
    <p:sldId id="261" r:id="rId6"/>
    <p:sldId id="502" r:id="rId7"/>
    <p:sldId id="503" r:id="rId8"/>
    <p:sldId id="504" r:id="rId9"/>
    <p:sldId id="327" r:id="rId10"/>
    <p:sldId id="512" r:id="rId11"/>
    <p:sldId id="307" r:id="rId12"/>
    <p:sldId id="308" r:id="rId13"/>
    <p:sldId id="266" r:id="rId14"/>
    <p:sldId id="495" r:id="rId15"/>
    <p:sldId id="498" r:id="rId16"/>
    <p:sldId id="262" r:id="rId17"/>
    <p:sldId id="494" r:id="rId18"/>
    <p:sldId id="583" r:id="rId19"/>
    <p:sldId id="499" r:id="rId20"/>
    <p:sldId id="304" r:id="rId21"/>
    <p:sldId id="506" r:id="rId22"/>
    <p:sldId id="505" r:id="rId23"/>
    <p:sldId id="507" r:id="rId24"/>
    <p:sldId id="525" r:id="rId25"/>
    <p:sldId id="508" r:id="rId26"/>
    <p:sldId id="580" r:id="rId27"/>
    <p:sldId id="288" r:id="rId28"/>
    <p:sldId id="500" r:id="rId29"/>
    <p:sldId id="568" r:id="rId30"/>
    <p:sldId id="567" r:id="rId31"/>
    <p:sldId id="569" r:id="rId32"/>
    <p:sldId id="574" r:id="rId33"/>
    <p:sldId id="540" r:id="rId34"/>
    <p:sldId id="573" r:id="rId35"/>
    <p:sldId id="557" r:id="rId36"/>
    <p:sldId id="575" r:id="rId37"/>
    <p:sldId id="576" r:id="rId38"/>
    <p:sldId id="338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Garamond" panose="02020404030301010803" pitchFamily="18" charset="0"/>
      <p:regular r:id="rId45"/>
      <p:bold r:id="rId46"/>
      <p:italic r:id="rId47"/>
    </p:embeddedFont>
    <p:embeddedFont>
      <p:font typeface="Matilda" panose="020B0604020202020204" charset="0"/>
      <p:regular r:id="rId4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0"/>
    <a:srgbClr val="006C31"/>
    <a:srgbClr val="007A37"/>
    <a:srgbClr val="793905"/>
    <a:srgbClr val="00589A"/>
    <a:srgbClr val="7A0000"/>
    <a:srgbClr val="00642D"/>
    <a:srgbClr val="860000"/>
    <a:srgbClr val="008EC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8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78195-D646-4CE2-9AA5-8EDB928DE79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E2CD2A-5B2D-4DCD-A5FA-7847D7FD7FD7}">
      <dgm:prSet phldrT="[Текст]"/>
      <dgm:spPr/>
      <dgm:t>
        <a:bodyPr/>
        <a:lstStyle/>
        <a:p>
          <a:r>
            <a:rPr lang="uk-UA" dirty="0"/>
            <a:t>вступна</a:t>
          </a:r>
          <a:endParaRPr lang="ru-RU" dirty="0"/>
        </a:p>
      </dgm:t>
    </dgm:pt>
    <dgm:pt modelId="{62B11E5F-89C9-4633-87C0-77ED5BDB9ECE}" type="parTrans" cxnId="{AFDAFA80-92E0-4BE9-8A3E-E4B6923450CC}">
      <dgm:prSet/>
      <dgm:spPr/>
      <dgm:t>
        <a:bodyPr/>
        <a:lstStyle/>
        <a:p>
          <a:endParaRPr lang="ru-RU"/>
        </a:p>
      </dgm:t>
    </dgm:pt>
    <dgm:pt modelId="{80D4804A-86A5-4372-B51C-29C49BFD15DE}" type="sibTrans" cxnId="{AFDAFA80-92E0-4BE9-8A3E-E4B6923450CC}">
      <dgm:prSet/>
      <dgm:spPr/>
      <dgm:t>
        <a:bodyPr/>
        <a:lstStyle/>
        <a:p>
          <a:endParaRPr lang="ru-RU"/>
        </a:p>
      </dgm:t>
    </dgm:pt>
    <dgm:pt modelId="{199432A1-1735-407D-9208-630A9E67C7D6}">
      <dgm:prSet phldrT="[Текст]"/>
      <dgm:spPr/>
      <dgm:t>
        <a:bodyPr/>
        <a:lstStyle/>
        <a:p>
          <a:r>
            <a:rPr lang="uk-UA" dirty="0"/>
            <a:t>Актуалізація, мотивація, тема та очікувані результати ( до 10% часу уроку)</a:t>
          </a:r>
          <a:endParaRPr lang="ru-RU" dirty="0"/>
        </a:p>
      </dgm:t>
    </dgm:pt>
    <dgm:pt modelId="{AC331E11-A05D-432C-A978-E3640FD5AE18}" type="parTrans" cxnId="{F095707E-16F6-4BD8-AE3F-4E6F76EB0DBE}">
      <dgm:prSet/>
      <dgm:spPr/>
      <dgm:t>
        <a:bodyPr/>
        <a:lstStyle/>
        <a:p>
          <a:endParaRPr lang="ru-RU"/>
        </a:p>
      </dgm:t>
    </dgm:pt>
    <dgm:pt modelId="{1BF769FB-4885-4495-8D9A-C277C69FCA70}" type="sibTrans" cxnId="{F095707E-16F6-4BD8-AE3F-4E6F76EB0DBE}">
      <dgm:prSet/>
      <dgm:spPr/>
      <dgm:t>
        <a:bodyPr/>
        <a:lstStyle/>
        <a:p>
          <a:endParaRPr lang="ru-RU"/>
        </a:p>
      </dgm:t>
    </dgm:pt>
    <dgm:pt modelId="{ED93FF52-2FBF-4987-AC6A-8AD4F3952DE5}">
      <dgm:prSet phldrT="[Текст]"/>
      <dgm:spPr/>
      <dgm:t>
        <a:bodyPr/>
        <a:lstStyle/>
        <a:p>
          <a:r>
            <a:rPr lang="uk-UA" dirty="0"/>
            <a:t>основна</a:t>
          </a:r>
          <a:endParaRPr lang="ru-RU" dirty="0"/>
        </a:p>
      </dgm:t>
    </dgm:pt>
    <dgm:pt modelId="{F8C5C8B8-B0AD-44A0-9C4C-A93BC963DE4B}" type="parTrans" cxnId="{89B319A9-6854-4365-8358-3D263BE7C1A6}">
      <dgm:prSet/>
      <dgm:spPr/>
      <dgm:t>
        <a:bodyPr/>
        <a:lstStyle/>
        <a:p>
          <a:endParaRPr lang="ru-RU"/>
        </a:p>
      </dgm:t>
    </dgm:pt>
    <dgm:pt modelId="{1107CEA5-D564-4F0A-A2E0-155F9C59D5D9}" type="sibTrans" cxnId="{89B319A9-6854-4365-8358-3D263BE7C1A6}">
      <dgm:prSet/>
      <dgm:spPr/>
      <dgm:t>
        <a:bodyPr/>
        <a:lstStyle/>
        <a:p>
          <a:endParaRPr lang="ru-RU"/>
        </a:p>
      </dgm:t>
    </dgm:pt>
    <dgm:pt modelId="{7A421D93-057C-4BC0-B99B-25423647C4B8}">
      <dgm:prSet phldrT="[Текст]"/>
      <dgm:spPr/>
      <dgm:t>
        <a:bodyPr/>
        <a:lstStyle/>
        <a:p>
          <a:r>
            <a:rPr lang="uk-UA" dirty="0"/>
            <a:t>Конструювання учнями знань, умінь, ставлень і значень (до 75% часу уроку)</a:t>
          </a:r>
          <a:endParaRPr lang="ru-RU" dirty="0"/>
        </a:p>
      </dgm:t>
    </dgm:pt>
    <dgm:pt modelId="{BA8E5952-9BD1-4F1D-A7A5-A8F376A5E2E3}" type="parTrans" cxnId="{ABFF1650-C13A-4C58-A3C3-9066CCEED522}">
      <dgm:prSet/>
      <dgm:spPr/>
      <dgm:t>
        <a:bodyPr/>
        <a:lstStyle/>
        <a:p>
          <a:endParaRPr lang="ru-RU"/>
        </a:p>
      </dgm:t>
    </dgm:pt>
    <dgm:pt modelId="{82C32744-CBD5-4212-A455-E84F1B86FE90}" type="sibTrans" cxnId="{ABFF1650-C13A-4C58-A3C3-9066CCEED522}">
      <dgm:prSet/>
      <dgm:spPr/>
      <dgm:t>
        <a:bodyPr/>
        <a:lstStyle/>
        <a:p>
          <a:endParaRPr lang="ru-RU"/>
        </a:p>
      </dgm:t>
    </dgm:pt>
    <dgm:pt modelId="{BE695824-1F01-4CB9-A0BD-8C7631173F78}">
      <dgm:prSet phldrT="[Текст]"/>
      <dgm:spPr/>
      <dgm:t>
        <a:bodyPr/>
        <a:lstStyle/>
        <a:p>
          <a:r>
            <a:rPr lang="uk-UA" dirty="0"/>
            <a:t>підсумкова</a:t>
          </a:r>
          <a:endParaRPr lang="ru-RU" dirty="0"/>
        </a:p>
      </dgm:t>
    </dgm:pt>
    <dgm:pt modelId="{40FD8F4E-C981-48CB-83EE-45E3B34AE963}" type="parTrans" cxnId="{3C6BCC27-7F56-411D-AAD1-BEDA43D4679F}">
      <dgm:prSet/>
      <dgm:spPr/>
      <dgm:t>
        <a:bodyPr/>
        <a:lstStyle/>
        <a:p>
          <a:endParaRPr lang="ru-RU"/>
        </a:p>
      </dgm:t>
    </dgm:pt>
    <dgm:pt modelId="{18F78412-3822-4619-A15F-A00CC8C0BAB5}" type="sibTrans" cxnId="{3C6BCC27-7F56-411D-AAD1-BEDA43D4679F}">
      <dgm:prSet/>
      <dgm:spPr/>
      <dgm:t>
        <a:bodyPr/>
        <a:lstStyle/>
        <a:p>
          <a:endParaRPr lang="ru-RU"/>
        </a:p>
      </dgm:t>
    </dgm:pt>
    <dgm:pt modelId="{4581ECBC-A55F-45CF-99A5-F98B8F2D2520}">
      <dgm:prSet phldrT="[Текст]"/>
      <dgm:spPr/>
      <dgm:t>
        <a:bodyPr/>
        <a:lstStyle/>
        <a:p>
          <a:r>
            <a:rPr lang="uk-UA" dirty="0"/>
            <a:t>Узагальнення засвоєного, рефлексія ходу та результатів уроку ( до 15 % часу уроку)</a:t>
          </a:r>
          <a:endParaRPr lang="ru-RU" dirty="0"/>
        </a:p>
      </dgm:t>
    </dgm:pt>
    <dgm:pt modelId="{32664AF0-67D3-48F5-92EB-FCD9A37B615C}" type="parTrans" cxnId="{8AFE52F2-D0D5-4652-9B1E-1287CDF01376}">
      <dgm:prSet/>
      <dgm:spPr/>
      <dgm:t>
        <a:bodyPr/>
        <a:lstStyle/>
        <a:p>
          <a:endParaRPr lang="ru-RU"/>
        </a:p>
      </dgm:t>
    </dgm:pt>
    <dgm:pt modelId="{0BEE2DCB-8578-4B81-8757-DB47671BC42C}" type="sibTrans" cxnId="{8AFE52F2-D0D5-4652-9B1E-1287CDF01376}">
      <dgm:prSet/>
      <dgm:spPr/>
      <dgm:t>
        <a:bodyPr/>
        <a:lstStyle/>
        <a:p>
          <a:endParaRPr lang="ru-RU"/>
        </a:p>
      </dgm:t>
    </dgm:pt>
    <dgm:pt modelId="{CEC0DE8D-B3AB-470E-B21F-841BFE351D4B}" type="pres">
      <dgm:prSet presAssocID="{EFE78195-D646-4CE2-9AA5-8EDB928DE79D}" presName="linearFlow" presStyleCnt="0">
        <dgm:presLayoutVars>
          <dgm:dir/>
          <dgm:animLvl val="lvl"/>
          <dgm:resizeHandles val="exact"/>
        </dgm:presLayoutVars>
      </dgm:prSet>
      <dgm:spPr/>
    </dgm:pt>
    <dgm:pt modelId="{4D7ADB61-1CCB-4181-B366-6370E2835AA5}" type="pres">
      <dgm:prSet presAssocID="{9BE2CD2A-5B2D-4DCD-A5FA-7847D7FD7FD7}" presName="composite" presStyleCnt="0"/>
      <dgm:spPr/>
    </dgm:pt>
    <dgm:pt modelId="{A12A55AD-4866-41AE-A4E1-C006C158515D}" type="pres">
      <dgm:prSet presAssocID="{9BE2CD2A-5B2D-4DCD-A5FA-7847D7FD7FD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9951641-D29E-44B8-96A2-D713469EC0D2}" type="pres">
      <dgm:prSet presAssocID="{9BE2CD2A-5B2D-4DCD-A5FA-7847D7FD7FD7}" presName="descendantText" presStyleLbl="alignAcc1" presStyleIdx="0" presStyleCnt="3">
        <dgm:presLayoutVars>
          <dgm:bulletEnabled val="1"/>
        </dgm:presLayoutVars>
      </dgm:prSet>
      <dgm:spPr/>
    </dgm:pt>
    <dgm:pt modelId="{CE08BD45-58BC-43F0-A87A-48792AB5388E}" type="pres">
      <dgm:prSet presAssocID="{80D4804A-86A5-4372-B51C-29C49BFD15DE}" presName="sp" presStyleCnt="0"/>
      <dgm:spPr/>
    </dgm:pt>
    <dgm:pt modelId="{6764BE99-4819-4D52-87FA-494675590FDA}" type="pres">
      <dgm:prSet presAssocID="{ED93FF52-2FBF-4987-AC6A-8AD4F3952DE5}" presName="composite" presStyleCnt="0"/>
      <dgm:spPr/>
    </dgm:pt>
    <dgm:pt modelId="{30D0BB6E-52DC-4B1D-BFBC-B03C05EC293B}" type="pres">
      <dgm:prSet presAssocID="{ED93FF52-2FBF-4987-AC6A-8AD4F3952DE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BC507CD-DD45-467E-90CF-22FA102871C6}" type="pres">
      <dgm:prSet presAssocID="{ED93FF52-2FBF-4987-AC6A-8AD4F3952DE5}" presName="descendantText" presStyleLbl="alignAcc1" presStyleIdx="1" presStyleCnt="3">
        <dgm:presLayoutVars>
          <dgm:bulletEnabled val="1"/>
        </dgm:presLayoutVars>
      </dgm:prSet>
      <dgm:spPr/>
    </dgm:pt>
    <dgm:pt modelId="{6DC79D6F-B82B-49B6-84B6-61A54684D6C0}" type="pres">
      <dgm:prSet presAssocID="{1107CEA5-D564-4F0A-A2E0-155F9C59D5D9}" presName="sp" presStyleCnt="0"/>
      <dgm:spPr/>
    </dgm:pt>
    <dgm:pt modelId="{A5BCB96F-2982-4AED-A4E7-89DF740D1FC8}" type="pres">
      <dgm:prSet presAssocID="{BE695824-1F01-4CB9-A0BD-8C7631173F78}" presName="composite" presStyleCnt="0"/>
      <dgm:spPr/>
    </dgm:pt>
    <dgm:pt modelId="{2DD4D9C0-A64A-4426-B211-445B28259C8A}" type="pres">
      <dgm:prSet presAssocID="{BE695824-1F01-4CB9-A0BD-8C7631173F7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0C35C02-A8AC-4063-8419-3259540C5EAF}" type="pres">
      <dgm:prSet presAssocID="{BE695824-1F01-4CB9-A0BD-8C7631173F7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E9AD610-A5B0-49FA-83C1-5C0719029D7E}" type="presOf" srcId="{9BE2CD2A-5B2D-4DCD-A5FA-7847D7FD7FD7}" destId="{A12A55AD-4866-41AE-A4E1-C006C158515D}" srcOrd="0" destOrd="0" presId="urn:microsoft.com/office/officeart/2005/8/layout/chevron2"/>
    <dgm:cxn modelId="{89854D1E-2403-43F1-AD50-091159ACA1C8}" type="presOf" srcId="{ED93FF52-2FBF-4987-AC6A-8AD4F3952DE5}" destId="{30D0BB6E-52DC-4B1D-BFBC-B03C05EC293B}" srcOrd="0" destOrd="0" presId="urn:microsoft.com/office/officeart/2005/8/layout/chevron2"/>
    <dgm:cxn modelId="{3C6BCC27-7F56-411D-AAD1-BEDA43D4679F}" srcId="{EFE78195-D646-4CE2-9AA5-8EDB928DE79D}" destId="{BE695824-1F01-4CB9-A0BD-8C7631173F78}" srcOrd="2" destOrd="0" parTransId="{40FD8F4E-C981-48CB-83EE-45E3B34AE963}" sibTransId="{18F78412-3822-4619-A15F-A00CC8C0BAB5}"/>
    <dgm:cxn modelId="{ABFF1650-C13A-4C58-A3C3-9066CCEED522}" srcId="{ED93FF52-2FBF-4987-AC6A-8AD4F3952DE5}" destId="{7A421D93-057C-4BC0-B99B-25423647C4B8}" srcOrd="0" destOrd="0" parTransId="{BA8E5952-9BD1-4F1D-A7A5-A8F376A5E2E3}" sibTransId="{82C32744-CBD5-4212-A455-E84F1B86FE90}"/>
    <dgm:cxn modelId="{CE054B74-44D0-4D90-93AD-A424A7D2140B}" type="presOf" srcId="{7A421D93-057C-4BC0-B99B-25423647C4B8}" destId="{3BC507CD-DD45-467E-90CF-22FA102871C6}" srcOrd="0" destOrd="0" presId="urn:microsoft.com/office/officeart/2005/8/layout/chevron2"/>
    <dgm:cxn modelId="{35750A57-E26D-4779-BF35-9683C03E835C}" type="presOf" srcId="{199432A1-1735-407D-9208-630A9E67C7D6}" destId="{69951641-D29E-44B8-96A2-D713469EC0D2}" srcOrd="0" destOrd="0" presId="urn:microsoft.com/office/officeart/2005/8/layout/chevron2"/>
    <dgm:cxn modelId="{F095707E-16F6-4BD8-AE3F-4E6F76EB0DBE}" srcId="{9BE2CD2A-5B2D-4DCD-A5FA-7847D7FD7FD7}" destId="{199432A1-1735-407D-9208-630A9E67C7D6}" srcOrd="0" destOrd="0" parTransId="{AC331E11-A05D-432C-A978-E3640FD5AE18}" sibTransId="{1BF769FB-4885-4495-8D9A-C277C69FCA70}"/>
    <dgm:cxn modelId="{AFDAFA80-92E0-4BE9-8A3E-E4B6923450CC}" srcId="{EFE78195-D646-4CE2-9AA5-8EDB928DE79D}" destId="{9BE2CD2A-5B2D-4DCD-A5FA-7847D7FD7FD7}" srcOrd="0" destOrd="0" parTransId="{62B11E5F-89C9-4633-87C0-77ED5BDB9ECE}" sibTransId="{80D4804A-86A5-4372-B51C-29C49BFD15DE}"/>
    <dgm:cxn modelId="{B1ED5E89-D532-4682-A5E1-74BF6813210E}" type="presOf" srcId="{BE695824-1F01-4CB9-A0BD-8C7631173F78}" destId="{2DD4D9C0-A64A-4426-B211-445B28259C8A}" srcOrd="0" destOrd="0" presId="urn:microsoft.com/office/officeart/2005/8/layout/chevron2"/>
    <dgm:cxn modelId="{15C201A6-26AC-4862-ACBA-711B1F0977BB}" type="presOf" srcId="{EFE78195-D646-4CE2-9AA5-8EDB928DE79D}" destId="{CEC0DE8D-B3AB-470E-B21F-841BFE351D4B}" srcOrd="0" destOrd="0" presId="urn:microsoft.com/office/officeart/2005/8/layout/chevron2"/>
    <dgm:cxn modelId="{89B319A9-6854-4365-8358-3D263BE7C1A6}" srcId="{EFE78195-D646-4CE2-9AA5-8EDB928DE79D}" destId="{ED93FF52-2FBF-4987-AC6A-8AD4F3952DE5}" srcOrd="1" destOrd="0" parTransId="{F8C5C8B8-B0AD-44A0-9C4C-A93BC963DE4B}" sibTransId="{1107CEA5-D564-4F0A-A2E0-155F9C59D5D9}"/>
    <dgm:cxn modelId="{923638DE-0D27-4803-B5BC-168436233AF3}" type="presOf" srcId="{4581ECBC-A55F-45CF-99A5-F98B8F2D2520}" destId="{B0C35C02-A8AC-4063-8419-3259540C5EAF}" srcOrd="0" destOrd="0" presId="urn:microsoft.com/office/officeart/2005/8/layout/chevron2"/>
    <dgm:cxn modelId="{8AFE52F2-D0D5-4652-9B1E-1287CDF01376}" srcId="{BE695824-1F01-4CB9-A0BD-8C7631173F78}" destId="{4581ECBC-A55F-45CF-99A5-F98B8F2D2520}" srcOrd="0" destOrd="0" parTransId="{32664AF0-67D3-48F5-92EB-FCD9A37B615C}" sibTransId="{0BEE2DCB-8578-4B81-8757-DB47671BC42C}"/>
    <dgm:cxn modelId="{9666F386-CF2F-4CFC-9AED-2F6179BA3F5A}" type="presParOf" srcId="{CEC0DE8D-B3AB-470E-B21F-841BFE351D4B}" destId="{4D7ADB61-1CCB-4181-B366-6370E2835AA5}" srcOrd="0" destOrd="0" presId="urn:microsoft.com/office/officeart/2005/8/layout/chevron2"/>
    <dgm:cxn modelId="{9DAA6401-5541-41CD-945E-889AA1AF347B}" type="presParOf" srcId="{4D7ADB61-1CCB-4181-B366-6370E2835AA5}" destId="{A12A55AD-4866-41AE-A4E1-C006C158515D}" srcOrd="0" destOrd="0" presId="urn:microsoft.com/office/officeart/2005/8/layout/chevron2"/>
    <dgm:cxn modelId="{FFFDAE9A-65E2-4053-8888-4EE56558A779}" type="presParOf" srcId="{4D7ADB61-1CCB-4181-B366-6370E2835AA5}" destId="{69951641-D29E-44B8-96A2-D713469EC0D2}" srcOrd="1" destOrd="0" presId="urn:microsoft.com/office/officeart/2005/8/layout/chevron2"/>
    <dgm:cxn modelId="{E72A7B81-B42B-4D44-8254-FB815E298B4A}" type="presParOf" srcId="{CEC0DE8D-B3AB-470E-B21F-841BFE351D4B}" destId="{CE08BD45-58BC-43F0-A87A-48792AB5388E}" srcOrd="1" destOrd="0" presId="urn:microsoft.com/office/officeart/2005/8/layout/chevron2"/>
    <dgm:cxn modelId="{A7E922A1-3055-4AE7-B033-01BA8553FDDC}" type="presParOf" srcId="{CEC0DE8D-B3AB-470E-B21F-841BFE351D4B}" destId="{6764BE99-4819-4D52-87FA-494675590FDA}" srcOrd="2" destOrd="0" presId="urn:microsoft.com/office/officeart/2005/8/layout/chevron2"/>
    <dgm:cxn modelId="{1D31400F-9EB8-4B5D-9803-DD83CF0DD43D}" type="presParOf" srcId="{6764BE99-4819-4D52-87FA-494675590FDA}" destId="{30D0BB6E-52DC-4B1D-BFBC-B03C05EC293B}" srcOrd="0" destOrd="0" presId="urn:microsoft.com/office/officeart/2005/8/layout/chevron2"/>
    <dgm:cxn modelId="{95E8458E-FE7D-492E-84A7-B073201521BD}" type="presParOf" srcId="{6764BE99-4819-4D52-87FA-494675590FDA}" destId="{3BC507CD-DD45-467E-90CF-22FA102871C6}" srcOrd="1" destOrd="0" presId="urn:microsoft.com/office/officeart/2005/8/layout/chevron2"/>
    <dgm:cxn modelId="{AEEAFB5D-91B9-4794-BBDE-6913FB7B3218}" type="presParOf" srcId="{CEC0DE8D-B3AB-470E-B21F-841BFE351D4B}" destId="{6DC79D6F-B82B-49B6-84B6-61A54684D6C0}" srcOrd="3" destOrd="0" presId="urn:microsoft.com/office/officeart/2005/8/layout/chevron2"/>
    <dgm:cxn modelId="{EFFC02F9-1D74-403B-816A-A95CA12758C1}" type="presParOf" srcId="{CEC0DE8D-B3AB-470E-B21F-841BFE351D4B}" destId="{A5BCB96F-2982-4AED-A4E7-89DF740D1FC8}" srcOrd="4" destOrd="0" presId="urn:microsoft.com/office/officeart/2005/8/layout/chevron2"/>
    <dgm:cxn modelId="{865758C3-1F41-417B-A0A4-DB96F5129138}" type="presParOf" srcId="{A5BCB96F-2982-4AED-A4E7-89DF740D1FC8}" destId="{2DD4D9C0-A64A-4426-B211-445B28259C8A}" srcOrd="0" destOrd="0" presId="urn:microsoft.com/office/officeart/2005/8/layout/chevron2"/>
    <dgm:cxn modelId="{934BE99A-60CC-41AE-8A57-C39C1C3E0DFD}" type="presParOf" srcId="{A5BCB96F-2982-4AED-A4E7-89DF740D1FC8}" destId="{B0C35C02-A8AC-4063-8419-3259540C5E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A55AD-4866-41AE-A4E1-C006C158515D}">
      <dsp:nvSpPr>
        <dsp:cNvPr id="0" name=""/>
        <dsp:cNvSpPr/>
      </dsp:nvSpPr>
      <dsp:spPr>
        <a:xfrm rot="5400000">
          <a:off x="-270979" y="273452"/>
          <a:ext cx="1806528" cy="12645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вступна</a:t>
          </a:r>
          <a:endParaRPr lang="ru-RU" sz="2000" kern="1200" dirty="0"/>
        </a:p>
      </dsp:txBody>
      <dsp:txXfrm rot="-5400000">
        <a:off x="0" y="634758"/>
        <a:ext cx="1264570" cy="541958"/>
      </dsp:txXfrm>
    </dsp:sp>
    <dsp:sp modelId="{69951641-D29E-44B8-96A2-D713469EC0D2}">
      <dsp:nvSpPr>
        <dsp:cNvPr id="0" name=""/>
        <dsp:cNvSpPr/>
      </dsp:nvSpPr>
      <dsp:spPr>
        <a:xfrm rot="5400000">
          <a:off x="3897591" y="-2630547"/>
          <a:ext cx="1174243" cy="6440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kern="1200" dirty="0"/>
            <a:t>Актуалізація, мотивація, тема та очікувані результати ( до 10% часу уроку)</a:t>
          </a:r>
          <a:endParaRPr lang="ru-RU" sz="2600" kern="1200" dirty="0"/>
        </a:p>
      </dsp:txBody>
      <dsp:txXfrm rot="-5400000">
        <a:off x="1264570" y="59796"/>
        <a:ext cx="6382963" cy="1059599"/>
      </dsp:txXfrm>
    </dsp:sp>
    <dsp:sp modelId="{30D0BB6E-52DC-4B1D-BFBC-B03C05EC293B}">
      <dsp:nvSpPr>
        <dsp:cNvPr id="0" name=""/>
        <dsp:cNvSpPr/>
      </dsp:nvSpPr>
      <dsp:spPr>
        <a:xfrm rot="5400000">
          <a:off x="-270979" y="1887994"/>
          <a:ext cx="1806528" cy="12645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основна</a:t>
          </a:r>
          <a:endParaRPr lang="ru-RU" sz="2000" kern="1200" dirty="0"/>
        </a:p>
      </dsp:txBody>
      <dsp:txXfrm rot="-5400000">
        <a:off x="0" y="2249300"/>
        <a:ext cx="1264570" cy="541958"/>
      </dsp:txXfrm>
    </dsp:sp>
    <dsp:sp modelId="{3BC507CD-DD45-467E-90CF-22FA102871C6}">
      <dsp:nvSpPr>
        <dsp:cNvPr id="0" name=""/>
        <dsp:cNvSpPr/>
      </dsp:nvSpPr>
      <dsp:spPr>
        <a:xfrm rot="5400000">
          <a:off x="3897591" y="-1016005"/>
          <a:ext cx="1174243" cy="6440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kern="1200" dirty="0"/>
            <a:t>Конструювання учнями знань, умінь, ставлень і значень (до 75% часу уроку)</a:t>
          </a:r>
          <a:endParaRPr lang="ru-RU" sz="2600" kern="1200" dirty="0"/>
        </a:p>
      </dsp:txBody>
      <dsp:txXfrm rot="-5400000">
        <a:off x="1264570" y="1674338"/>
        <a:ext cx="6382963" cy="1059599"/>
      </dsp:txXfrm>
    </dsp:sp>
    <dsp:sp modelId="{2DD4D9C0-A64A-4426-B211-445B28259C8A}">
      <dsp:nvSpPr>
        <dsp:cNvPr id="0" name=""/>
        <dsp:cNvSpPr/>
      </dsp:nvSpPr>
      <dsp:spPr>
        <a:xfrm rot="5400000">
          <a:off x="-270979" y="3502536"/>
          <a:ext cx="1806528" cy="12645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підсумкова</a:t>
          </a:r>
          <a:endParaRPr lang="ru-RU" sz="2000" kern="1200" dirty="0"/>
        </a:p>
      </dsp:txBody>
      <dsp:txXfrm rot="-5400000">
        <a:off x="0" y="3863842"/>
        <a:ext cx="1264570" cy="541958"/>
      </dsp:txXfrm>
    </dsp:sp>
    <dsp:sp modelId="{B0C35C02-A8AC-4063-8419-3259540C5EAF}">
      <dsp:nvSpPr>
        <dsp:cNvPr id="0" name=""/>
        <dsp:cNvSpPr/>
      </dsp:nvSpPr>
      <dsp:spPr>
        <a:xfrm rot="5400000">
          <a:off x="3897591" y="598536"/>
          <a:ext cx="1174243" cy="6440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kern="1200" dirty="0"/>
            <a:t>Узагальнення засвоєного, рефлексія ходу та результатів уроку ( до 15 % часу уроку)</a:t>
          </a:r>
          <a:endParaRPr lang="ru-RU" sz="2600" kern="1200" dirty="0"/>
        </a:p>
      </dsp:txBody>
      <dsp:txXfrm rot="-5400000">
        <a:off x="1264570" y="3288879"/>
        <a:ext cx="6382963" cy="1059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08425-015B-4D3E-80AD-9F26D8C93525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57613-3832-4DED-B7E8-5591357E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6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>
            <a:extLst>
              <a:ext uri="{FF2B5EF4-FFF2-40B4-BE49-F238E27FC236}">
                <a16:creationId xmlns:a16="http://schemas.microsoft.com/office/drawing/2014/main" id="{621B64B2-1193-4DE0-9D2F-92F7625FA8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>
            <a:extLst>
              <a:ext uri="{FF2B5EF4-FFF2-40B4-BE49-F238E27FC236}">
                <a16:creationId xmlns:a16="http://schemas.microsoft.com/office/drawing/2014/main" id="{B3BFE817-B430-4DAF-80C2-B7A1AA5CBF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6084" name="Номер слайда 3">
            <a:extLst>
              <a:ext uri="{FF2B5EF4-FFF2-40B4-BE49-F238E27FC236}">
                <a16:creationId xmlns:a16="http://schemas.microsoft.com/office/drawing/2014/main" id="{7DFEF188-FAA8-4FA5-968F-5454558D75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0AB657F-7220-4C9F-BC7B-93FC1ACE7B62}" type="slidenum">
              <a:rPr lang="ru-RU" altLang="ru-RU" sz="1200"/>
              <a:pPr algn="r"/>
              <a:t>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00424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7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6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83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F67A7-B6F0-40B5-B988-7707E3A62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D888AA-46B9-46C5-9A16-F9A05FB1A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F5040-91DB-4821-94B5-120A44802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6721D-770C-48CB-9000-C81EBAB0D4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75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1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9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5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7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E58C-E7A6-41B0-9596-47478E2A3A1A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mon.gov.ua/ua/news/distancijni-platformi-dlya-navchannya-samorozvitku-ta-otrimannya-dopomogi-j-perevirenoyi-informaciyi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nus.org.ua/articles/yak-uchytelyam-rozpochaty-navchalnyj-protses-42-praktyky-ta-18-vidpovidej-na-zapytannya-vid-svitlany-rojz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nus.org.ua/articles/pravylo-kysnevoyi-masky-dlya-pedagogiv-praktychni-vpravy-dlya-vidnovlennya-v-travmatychnyh-obstavynah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2024844"/>
            <a:ext cx="662473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4400" b="1" dirty="0" err="1">
                <a:ln/>
                <a:solidFill>
                  <a:srgbClr val="00642D"/>
                </a:solidFill>
              </a:rPr>
              <a:t>Сучасний</a:t>
            </a:r>
            <a:r>
              <a:rPr lang="ru-RU" sz="4400" b="1" dirty="0">
                <a:ln/>
                <a:solidFill>
                  <a:srgbClr val="00642D"/>
                </a:solidFill>
              </a:rPr>
              <a:t> урок </a:t>
            </a:r>
            <a:r>
              <a:rPr lang="ru-RU" sz="4400" b="1" dirty="0" err="1">
                <a:ln/>
                <a:solidFill>
                  <a:srgbClr val="00642D"/>
                </a:solidFill>
              </a:rPr>
              <a:t>хімії</a:t>
            </a:r>
            <a:r>
              <a:rPr lang="ru-RU" sz="4400" b="1" dirty="0">
                <a:ln/>
                <a:solidFill>
                  <a:srgbClr val="00642D"/>
                </a:solidFill>
              </a:rPr>
              <a:t> в </a:t>
            </a:r>
            <a:r>
              <a:rPr lang="ru-RU" sz="4400" b="1" dirty="0" err="1">
                <a:ln/>
                <a:solidFill>
                  <a:srgbClr val="00642D"/>
                </a:solidFill>
              </a:rPr>
              <a:t>умовах</a:t>
            </a:r>
            <a:r>
              <a:rPr lang="ru-RU" sz="4400" b="1" dirty="0">
                <a:ln/>
                <a:solidFill>
                  <a:srgbClr val="00642D"/>
                </a:solidFill>
              </a:rPr>
              <a:t> </a:t>
            </a:r>
            <a:r>
              <a:rPr lang="ru-RU" sz="4400" b="1" dirty="0" err="1">
                <a:ln/>
                <a:solidFill>
                  <a:srgbClr val="00642D"/>
                </a:solidFill>
              </a:rPr>
              <a:t>сьогодення</a:t>
            </a:r>
            <a:endParaRPr lang="ru-RU" sz="4400" b="1" dirty="0">
              <a:ln/>
              <a:solidFill>
                <a:srgbClr val="00642D"/>
              </a:solidFill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857235EC-BB32-4228-8E8C-61D099F1C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5936" y="4149080"/>
            <a:ext cx="4752528" cy="1224136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>
                <a:solidFill>
                  <a:srgbClr val="7A0000"/>
                </a:solidFill>
              </a:rPr>
              <a:t>Консультант </a:t>
            </a:r>
            <a:r>
              <a:rPr lang="ru-RU" sz="3000" b="1" dirty="0" err="1">
                <a:solidFill>
                  <a:srgbClr val="7A0000"/>
                </a:solidFill>
              </a:rPr>
              <a:t>Альона</a:t>
            </a:r>
            <a:r>
              <a:rPr lang="ru-RU" sz="3000" b="1" dirty="0">
                <a:solidFill>
                  <a:srgbClr val="7A0000"/>
                </a:solidFill>
              </a:rPr>
              <a:t> </a:t>
            </a:r>
            <a:r>
              <a:rPr lang="ru-RU" sz="3000" b="1" dirty="0" err="1">
                <a:solidFill>
                  <a:srgbClr val="7A0000"/>
                </a:solidFill>
              </a:rPr>
              <a:t>Дідик</a:t>
            </a:r>
            <a:endParaRPr lang="ru-RU" sz="3000" b="1" dirty="0">
              <a:solidFill>
                <a:srgbClr val="7A0000"/>
              </a:solidFill>
            </a:endParaRPr>
          </a:p>
          <a:p>
            <a:r>
              <a:rPr lang="en-US" sz="2600" dirty="0">
                <a:solidFill>
                  <a:schemeClr val="tx2"/>
                </a:solidFill>
              </a:rPr>
              <a:t>(067) 8586159</a:t>
            </a:r>
          </a:p>
          <a:p>
            <a:r>
              <a:rPr lang="en-US" sz="2600" dirty="0">
                <a:solidFill>
                  <a:schemeClr val="tx2"/>
                </a:solidFill>
              </a:rPr>
              <a:t>aluona2603@gmail.com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0C0594-93FE-4415-A7E3-CF1106CD912D}"/>
              </a:ext>
            </a:extLst>
          </p:cNvPr>
          <p:cNvSpPr/>
          <p:nvPr/>
        </p:nvSpPr>
        <p:spPr>
          <a:xfrm>
            <a:off x="1551594" y="850146"/>
            <a:ext cx="2467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КУ «ЦПРПП ВМР»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89C959-573E-4C45-B0EF-1E86D7E3D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479260"/>
            <a:ext cx="161558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6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60261" y="2346957"/>
            <a:ext cx="5927335" cy="39674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850" b="1" dirty="0">
                <a:solidFill>
                  <a:srgbClr val="7030A0"/>
                </a:solidFill>
              </a:rPr>
              <a:t>«Мозок має піддатливу часову</a:t>
            </a:r>
          </a:p>
          <a:p>
            <a:pPr marL="0" indent="0">
              <a:buNone/>
            </a:pPr>
            <a:r>
              <a:rPr lang="uk-UA" sz="2850" b="1" dirty="0">
                <a:solidFill>
                  <a:srgbClr val="7030A0"/>
                </a:solidFill>
              </a:rPr>
              <a:t> лінію із 10 хвилин» </a:t>
            </a:r>
          </a:p>
          <a:p>
            <a:pPr marL="0" indent="0">
              <a:buNone/>
            </a:pPr>
            <a:r>
              <a:rPr lang="en-US" sz="2850" b="1" dirty="0">
                <a:solidFill>
                  <a:srgbClr val="7030A0"/>
                </a:solidFill>
              </a:rPr>
              <a:t>		</a:t>
            </a:r>
            <a:r>
              <a:rPr lang="uk-UA" sz="2850" b="1" dirty="0">
                <a:solidFill>
                  <a:srgbClr val="7030A0"/>
                </a:solidFill>
              </a:rPr>
              <a:t>            Джон Медина </a:t>
            </a:r>
            <a:r>
              <a:rPr lang="uk-UA" sz="1500" b="1" dirty="0">
                <a:solidFill>
                  <a:srgbClr val="7030A0"/>
                </a:solidFill>
              </a:rPr>
              <a:t>молекулярний біолог-еволюціоніст, </a:t>
            </a:r>
            <a:r>
              <a:rPr lang="ru-RU" sz="1500" b="1" dirty="0">
                <a:solidFill>
                  <a:srgbClr val="7030A0"/>
                </a:solidFill>
              </a:rPr>
              <a:t>книга «Правила </a:t>
            </a:r>
            <a:r>
              <a:rPr lang="ru-RU" sz="1500" b="1" dirty="0" err="1">
                <a:solidFill>
                  <a:srgbClr val="7030A0"/>
                </a:solidFill>
              </a:rPr>
              <a:t>розвитку</a:t>
            </a:r>
            <a:r>
              <a:rPr lang="ru-RU" sz="1500" b="1" dirty="0">
                <a:solidFill>
                  <a:srgbClr val="7030A0"/>
                </a:solidFill>
              </a:rPr>
              <a:t> </a:t>
            </a:r>
            <a:r>
              <a:rPr lang="ru-RU" sz="1500" b="1" dirty="0" err="1">
                <a:solidFill>
                  <a:srgbClr val="7030A0"/>
                </a:solidFill>
              </a:rPr>
              <a:t>мозку</a:t>
            </a:r>
            <a:r>
              <a:rPr lang="ru-RU" sz="1500" b="1" dirty="0">
                <a:solidFill>
                  <a:srgbClr val="7030A0"/>
                </a:solidFill>
              </a:rPr>
              <a:t> </a:t>
            </a:r>
            <a:r>
              <a:rPr lang="ru-RU" sz="1500" b="1" dirty="0" err="1">
                <a:solidFill>
                  <a:srgbClr val="7030A0"/>
                </a:solidFill>
              </a:rPr>
              <a:t>дитини</a:t>
            </a:r>
            <a:r>
              <a:rPr lang="ru-RU" sz="1500" b="1" dirty="0">
                <a:solidFill>
                  <a:srgbClr val="7030A0"/>
                </a:solidFill>
              </a:rPr>
              <a:t>»</a:t>
            </a:r>
          </a:p>
          <a:p>
            <a:pPr marL="0" indent="0">
              <a:buNone/>
            </a:pPr>
            <a:endParaRPr lang="uk-UA" sz="2850" b="1" dirty="0"/>
          </a:p>
          <a:p>
            <a:pPr marL="0" indent="0">
              <a:buNone/>
            </a:pPr>
            <a:r>
              <a:rPr lang="uk-UA" sz="2850" b="1" dirty="0"/>
              <a:t>Мозок отримує більшість </a:t>
            </a:r>
          </a:p>
          <a:p>
            <a:pPr marL="0" indent="0">
              <a:buNone/>
            </a:pPr>
            <a:r>
              <a:rPr lang="uk-UA" sz="2850" b="1" dirty="0"/>
              <a:t>інформації через три різні </a:t>
            </a:r>
          </a:p>
          <a:p>
            <a:pPr marL="0" indent="0">
              <a:buNone/>
            </a:pPr>
            <a:r>
              <a:rPr lang="uk-UA" sz="2850" b="1" dirty="0"/>
              <a:t>канали сприйняття: </a:t>
            </a:r>
            <a:r>
              <a:rPr lang="uk-UA" sz="2850" b="1" dirty="0">
                <a:solidFill>
                  <a:schemeClr val="accent2">
                    <a:lumMod val="75000"/>
                  </a:schemeClr>
                </a:solidFill>
              </a:rPr>
              <a:t>візуальний, </a:t>
            </a:r>
          </a:p>
          <a:p>
            <a:pPr marL="0" indent="0">
              <a:buNone/>
            </a:pPr>
            <a:r>
              <a:rPr lang="uk-UA" sz="2850" b="1" dirty="0" err="1">
                <a:solidFill>
                  <a:schemeClr val="accent2">
                    <a:lumMod val="75000"/>
                  </a:schemeClr>
                </a:solidFill>
              </a:rPr>
              <a:t>аудіальний</a:t>
            </a:r>
            <a:r>
              <a:rPr lang="uk-UA" sz="2850" b="1" dirty="0">
                <a:solidFill>
                  <a:schemeClr val="accent2">
                    <a:lumMod val="75000"/>
                  </a:schemeClr>
                </a:solidFill>
              </a:rPr>
              <a:t> та кінестетичний</a:t>
            </a:r>
          </a:p>
          <a:p>
            <a:endParaRPr lang="uk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A8C077-024C-4816-B5A7-FD5EE846CC66}"/>
              </a:ext>
            </a:extLst>
          </p:cNvPr>
          <p:cNvSpPr/>
          <p:nvPr/>
        </p:nvSpPr>
        <p:spPr>
          <a:xfrm>
            <a:off x="971600" y="419053"/>
            <a:ext cx="792088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Середнє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число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віку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=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середній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кількості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хвилин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протягом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яких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діти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можуть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утримувати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увагу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під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час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пояснення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вчителя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</a:t>
            </a:r>
          </a:p>
          <a:p>
            <a:pPr algn="just"/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Кен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Вессон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ru-RU" sz="1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американський</a:t>
            </a:r>
            <a:r>
              <a:rPr lang="ru-RU" sz="1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вчений</a:t>
            </a:r>
            <a:r>
              <a:rPr lang="ru-RU" sz="1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у </a:t>
            </a:r>
            <a:r>
              <a:rPr lang="ru-RU" sz="1400" b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галузі</a:t>
            </a:r>
            <a:r>
              <a:rPr lang="ru-RU" sz="1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нейронауки)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825644-D51B-4273-A76B-23D7B6C4D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898779"/>
            <a:ext cx="4029805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8791" y="309614"/>
            <a:ext cx="556974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000" b="1" i="1" dirty="0">
                <a:solidFill>
                  <a:schemeClr val="accent6"/>
                </a:solidFill>
              </a:rPr>
              <a:t> </a:t>
            </a:r>
            <a:r>
              <a:rPr lang="uk-UA" sz="3000" b="1" i="1" dirty="0">
                <a:solidFill>
                  <a:schemeClr val="accent1">
                    <a:lumMod val="75000"/>
                  </a:schemeClr>
                </a:solidFill>
              </a:rPr>
              <a:t>ТИПИ СПРИЙНЯТТЯ ІНФОРМАЦІЇ</a:t>
            </a:r>
            <a:endParaRPr lang="uk-UA" sz="3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2" name="Picture 2" descr="visu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54" y="2250493"/>
            <a:ext cx="2342350" cy="175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audi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74442"/>
            <a:ext cx="2419148" cy="172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910493" y="1418553"/>
            <a:ext cx="57307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uk-UA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</a:t>
            </a:r>
            <a:r>
              <a:rPr lang="ru-RU" altLang="uk-UA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uk-UA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uk-UA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altLang="uk-UA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uk-UA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</a:t>
            </a:r>
            <a:r>
              <a:rPr lang="ru-RU" altLang="uk-UA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altLang="uk-UA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altLang="uk-UA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altLang="uk-UA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altLang="uk-UA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altLang="uk-UA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uk-UA" sz="2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Прямоугольник 3"/>
          <p:cNvSpPr>
            <a:spLocks noChangeArrowheads="1"/>
          </p:cNvSpPr>
          <p:nvPr/>
        </p:nvSpPr>
        <p:spPr bwMode="auto">
          <a:xfrm>
            <a:off x="2411760" y="4138925"/>
            <a:ext cx="49685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uk-UA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Аудіал</a:t>
            </a:r>
            <a:r>
              <a:rPr lang="ru-RU" altLang="uk-UA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той, </a:t>
            </a:r>
            <a:r>
              <a:rPr lang="ru-RU" altLang="uk-UA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altLang="uk-UA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одержує</a:t>
            </a:r>
            <a:r>
              <a:rPr lang="ru-RU" altLang="uk-UA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</a:t>
            </a:r>
            <a:r>
              <a:rPr lang="ru-RU" altLang="uk-UA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altLang="uk-UA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слух.</a:t>
            </a:r>
            <a:endParaRPr lang="uk-UA" altLang="uk-UA" sz="2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62" y="2283993"/>
            <a:ext cx="3062835" cy="1723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4" y="4774442"/>
            <a:ext cx="2665052" cy="177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6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" descr="https://aspect.ua/sites/default/files/digi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3"/>
            <a:ext cx="2324642" cy="18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kinesthe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95485"/>
            <a:ext cx="2232248" cy="167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7704" y="284480"/>
            <a:ext cx="556974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000" b="1" i="1" dirty="0">
                <a:solidFill>
                  <a:schemeClr val="accent6"/>
                </a:solidFill>
              </a:rPr>
              <a:t> </a:t>
            </a:r>
            <a:r>
              <a:rPr lang="uk-UA" sz="3000" b="1" i="1" dirty="0">
                <a:solidFill>
                  <a:schemeClr val="accent1">
                    <a:lumMod val="75000"/>
                  </a:schemeClr>
                </a:solidFill>
              </a:rPr>
              <a:t>ТИПИ СПРИЙНЯТТЯ ІНФОРМАЦІЇ</a:t>
            </a:r>
            <a:endParaRPr lang="uk-UA" sz="3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8" name="Прямоугольник 1"/>
          <p:cNvSpPr>
            <a:spLocks noChangeArrowheads="1"/>
          </p:cNvSpPr>
          <p:nvPr/>
        </p:nvSpPr>
        <p:spPr bwMode="auto">
          <a:xfrm>
            <a:off x="1115616" y="1358281"/>
            <a:ext cx="65527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2100" b="1" i="1" dirty="0" err="1">
                <a:solidFill>
                  <a:srgbClr val="FF0000"/>
                </a:solidFill>
                <a:latin typeface="+mn-lt"/>
              </a:rPr>
              <a:t>Кінестетик</a:t>
            </a:r>
            <a:r>
              <a:rPr lang="uk-UA" altLang="uk-UA" sz="2100" b="1" i="1" dirty="0">
                <a:solidFill>
                  <a:srgbClr val="FF0000"/>
                </a:solidFill>
                <a:latin typeface="+mn-lt"/>
              </a:rPr>
              <a:t> -</a:t>
            </a:r>
            <a:r>
              <a:rPr lang="uk-UA" altLang="uk-UA" sz="2100" b="1" i="1" dirty="0">
                <a:solidFill>
                  <a:srgbClr val="002060"/>
                </a:solidFill>
                <a:latin typeface="+mn-lt"/>
              </a:rPr>
              <a:t> той, хто сприймає інформацію через інші відчуття (нюх, дотик…) і за допомогою рухів.</a:t>
            </a:r>
          </a:p>
        </p:txBody>
      </p:sp>
      <p:sp>
        <p:nvSpPr>
          <p:cNvPr id="13319" name="Прямоугольник 3"/>
          <p:cNvSpPr>
            <a:spLocks noChangeArrowheads="1"/>
          </p:cNvSpPr>
          <p:nvPr/>
        </p:nvSpPr>
        <p:spPr bwMode="auto">
          <a:xfrm>
            <a:off x="1115616" y="4365104"/>
            <a:ext cx="431004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2000" b="1" i="1" dirty="0" err="1">
                <a:solidFill>
                  <a:srgbClr val="FF0000"/>
                </a:solidFill>
                <a:latin typeface="+mn-lt"/>
              </a:rPr>
              <a:t>Дискрет</a:t>
            </a:r>
            <a:r>
              <a:rPr lang="uk-UA" altLang="uk-UA" sz="2000" b="1" i="1" dirty="0">
                <a:solidFill>
                  <a:srgbClr val="FF0000"/>
                </a:solidFill>
                <a:latin typeface="+mn-lt"/>
              </a:rPr>
              <a:t> (</a:t>
            </a:r>
            <a:r>
              <a:rPr lang="uk-UA" altLang="uk-UA" sz="2000" b="1" i="1" dirty="0" err="1">
                <a:solidFill>
                  <a:srgbClr val="FF0000"/>
                </a:solidFill>
                <a:latin typeface="+mn-lt"/>
              </a:rPr>
              <a:t>дигітал</a:t>
            </a:r>
            <a:r>
              <a:rPr lang="uk-UA" altLang="uk-UA" sz="2000" b="1" i="1" dirty="0">
                <a:solidFill>
                  <a:srgbClr val="FF0000"/>
                </a:solidFill>
                <a:latin typeface="+mn-lt"/>
              </a:rPr>
              <a:t>, логік) </a:t>
            </a:r>
            <a:r>
              <a:rPr lang="uk-UA" altLang="uk-UA" sz="1800" b="1" i="1" dirty="0">
                <a:solidFill>
                  <a:srgbClr val="002060"/>
                </a:solidFill>
                <a:latin typeface="+mn-lt"/>
              </a:rPr>
              <a:t>- людина, у якої сприйняття інформації відбувається через логічне осмислення, з допомогою цифр, знаків, логічних доказів.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56" y="2196160"/>
            <a:ext cx="1900820" cy="16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857" y="548680"/>
            <a:ext cx="7704856" cy="648072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Піраміда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навчання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Едгара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Дейла 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https://fsp.kpi.ua/ua/piramida-navchannya-edgara-dejla/</a:t>
            </a: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801442EB-DEE3-407A-943D-E73F62D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572462"/>
            <a:ext cx="7705725" cy="4505239"/>
          </a:xfrm>
        </p:spPr>
      </p:pic>
    </p:spTree>
    <p:extLst>
      <p:ext uri="{BB962C8B-B14F-4D97-AF65-F5344CB8AC3E}">
        <p14:creationId xmlns:p14="http://schemas.microsoft.com/office/powerpoint/2010/main" val="254283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79" y="369711"/>
            <a:ext cx="3528392" cy="580509"/>
          </a:xfrm>
        </p:spPr>
        <p:txBody>
          <a:bodyPr>
            <a:normAutofit fontScale="90000"/>
          </a:bodyPr>
          <a:lstStyle/>
          <a:p>
            <a:r>
              <a:rPr lang="ru-RU" sz="2400" b="1" dirty="0" err="1"/>
              <a:t>Традиційні</a:t>
            </a:r>
            <a:r>
              <a:rPr lang="ru-RU" sz="2400" b="1" dirty="0"/>
              <a:t> типи </a:t>
            </a:r>
            <a:r>
              <a:rPr lang="ru-RU" sz="2400" b="1" dirty="0" err="1"/>
              <a:t>уроків</a:t>
            </a:r>
            <a:br>
              <a:rPr lang="ru-RU" sz="2400" b="1" dirty="0"/>
            </a:br>
            <a:r>
              <a:rPr lang="ru-RU" sz="1600" b="1" dirty="0" err="1"/>
              <a:t>О.Пометун</a:t>
            </a:r>
            <a:r>
              <a:rPr lang="ru-RU" sz="1600" b="1" dirty="0"/>
              <a:t>, </a:t>
            </a:r>
            <a:r>
              <a:rPr lang="ru-RU" sz="1600" b="1" dirty="0" err="1"/>
              <a:t>Л.Пироженко</a:t>
            </a:r>
            <a:endParaRPr lang="ru-RU" sz="16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CDFF45-99BF-4041-BA92-EEAD2AAE9CCD}"/>
              </a:ext>
            </a:extLst>
          </p:cNvPr>
          <p:cNvSpPr/>
          <p:nvPr/>
        </p:nvSpPr>
        <p:spPr>
          <a:xfrm>
            <a:off x="971600" y="980728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та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8433824-3B16-45E0-BF5C-04B9A4681A92}"/>
              </a:ext>
            </a:extLst>
          </p:cNvPr>
          <p:cNvSpPr txBox="1">
            <a:spLocks/>
          </p:cNvSpPr>
          <p:nvPr/>
        </p:nvSpPr>
        <p:spPr>
          <a:xfrm>
            <a:off x="1074179" y="3147963"/>
            <a:ext cx="37547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/>
              <a:t>Сучасні типи уроків</a:t>
            </a:r>
            <a:endParaRPr lang="ru-RU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65FB9E-0727-4859-9F8D-46BE43A4F29C}"/>
              </a:ext>
            </a:extLst>
          </p:cNvPr>
          <p:cNvSpPr/>
          <p:nvPr/>
        </p:nvSpPr>
        <p:spPr>
          <a:xfrm>
            <a:off x="1074178" y="3789040"/>
            <a:ext cx="753026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технологією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зорієнтованого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технологією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технологією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Біоадекватний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технологією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1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Нетрадиційні типи уроків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5C3413-7C06-47A4-B226-582AAF0D1E24}"/>
              </a:ext>
            </a:extLst>
          </p:cNvPr>
          <p:cNvSpPr/>
          <p:nvPr/>
        </p:nvSpPr>
        <p:spPr>
          <a:xfrm>
            <a:off x="2589620" y="5772837"/>
            <a:ext cx="5865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Орієнтовані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на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endParaRPr lang="ru-RU" dirty="0"/>
          </a:p>
          <a:p>
            <a:pPr algn="ctr"/>
            <a:r>
              <a:rPr lang="ru-RU" dirty="0" err="1"/>
              <a:t>учнів</a:t>
            </a:r>
            <a:r>
              <a:rPr lang="ru-RU" dirty="0"/>
              <a:t> до </a:t>
            </a:r>
            <a:r>
              <a:rPr lang="ru-RU" dirty="0" err="1"/>
              <a:t>навчання</a:t>
            </a:r>
            <a:r>
              <a:rPr lang="ru-RU" dirty="0"/>
              <a:t>, а не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результативність</a:t>
            </a:r>
            <a:r>
              <a:rPr lang="ru-RU" dirty="0"/>
              <a:t>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FE3AA3-F4FE-4D16-BC04-1C574CDD4423}"/>
              </a:ext>
            </a:extLst>
          </p:cNvPr>
          <p:cNvGrpSpPr/>
          <p:nvPr/>
        </p:nvGrpSpPr>
        <p:grpSpPr>
          <a:xfrm>
            <a:off x="1896183" y="1251996"/>
            <a:ext cx="2920420" cy="1535625"/>
            <a:chOff x="1234105" y="2146500"/>
            <a:chExt cx="4185000" cy="204750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629FEE8-255B-4A4C-ADA0-469476074589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85FBB9E7-0431-4991-939B-4602721A0A0E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07B48AC5-3453-4257-AE2A-E2624A2815FE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6D43AB27-1CC5-43CB-91D7-D22D68CCF2CA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B098F713-0082-43A3-93BF-30548A6500B6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FFCDBDD3-E1F3-45D6-ACD4-0C7F02EDC301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7AA0C1F-3BFC-4E73-B5C6-F5667881A007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5E9DFD0E-C8FE-4ADD-AA83-39F5B85C4CB1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39A4467D-3EA2-494B-BE37-C169DD08E4F8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                     </a:t>
              </a:r>
              <a:endParaRPr lang="ru-RU" sz="1350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46D862D-6503-4E43-9BD3-86A172713CF2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96785EC-B6E7-48F8-93C1-18F8977C5019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    </a:t>
              </a:r>
              <a:endParaRPr lang="ru-RU" sz="1350" dirty="0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70F8BE1B-735A-4410-B889-FD7F7C3396E1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 dirty="0"/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FE9E9C-9807-4C26-A9AB-F32489ABD081}"/>
              </a:ext>
            </a:extLst>
          </p:cNvPr>
          <p:cNvSpPr/>
          <p:nvPr/>
        </p:nvSpPr>
        <p:spPr>
          <a:xfrm>
            <a:off x="2058635" y="1736430"/>
            <a:ext cx="250086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формі суспільної практики: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дослідження, інтерв'ю, репортаж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9AF7358-688F-4710-BB2C-1B373D60FF6A}"/>
              </a:ext>
            </a:extLst>
          </p:cNvPr>
          <p:cNvGrpSpPr/>
          <p:nvPr/>
        </p:nvGrpSpPr>
        <p:grpSpPr>
          <a:xfrm>
            <a:off x="5832471" y="1251996"/>
            <a:ext cx="2800499" cy="1535625"/>
            <a:chOff x="1234105" y="2146500"/>
            <a:chExt cx="4185000" cy="20475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A9E6B15A-7A26-4275-B4CC-17760C3BF8EE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A55199CD-386D-4A26-A20C-76099F2C0CB6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BC3781B4-B1C9-40C1-97F6-CE2286777E67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8F53D03-FBC5-4432-A88C-A67B60AD0021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1AF630F-BFF4-4CA6-BE0A-21B7CEDA38BA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1ADD076C-7C9C-4BBA-B740-69EDFB60373C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F3C438FB-B9A7-4FCF-B3B6-8F4A5F4D02EE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D36AD9A4-9D0A-4DD6-880B-8D2B8658E80B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B4B1A9EC-3572-441D-B98B-9243A26D56CE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                     </a:t>
              </a:r>
              <a:endParaRPr lang="ru-RU" sz="1350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8567E755-52B7-4DC0-A1E7-8082F77D4EDE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3D4FB3A-18CD-4435-A292-262DB99E59B5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    </a:t>
              </a:r>
              <a:endParaRPr lang="ru-RU" sz="1350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B4AB9B56-4BDD-4A95-AA66-A6CE58B1A327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 dirty="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B781DFE7-C21E-41FF-801E-915CECBAA8CF}"/>
              </a:ext>
            </a:extLst>
          </p:cNvPr>
          <p:cNvGrpSpPr/>
          <p:nvPr/>
        </p:nvGrpSpPr>
        <p:grpSpPr>
          <a:xfrm>
            <a:off x="2027555" y="3394301"/>
            <a:ext cx="2916392" cy="1535625"/>
            <a:chOff x="1234105" y="2146500"/>
            <a:chExt cx="4185000" cy="2047500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9425EF10-8062-4E21-B443-5A1D0B72CF44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4FE2F492-F5E2-4DF0-812D-AFA641E986BD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05559F44-42DC-4A89-AF66-21788ED3968F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40AE6FD5-A183-4815-98BD-CBD3B2384A0B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284B9FBC-282E-435A-A9D8-0ABE165C728F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5352E216-2B9E-4077-86CF-C1082108E55B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0E4F0291-19DB-4665-8C37-46B77C9F518F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03E75A59-BE60-41DE-9897-3228EE80ADEC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0323FB9-F62E-4387-AAB5-E61B1235BA10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                     </a:t>
              </a:r>
              <a:endParaRPr lang="ru-RU" sz="1350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6178FFB5-66A6-41F5-85D4-37912F754DBF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6395E72D-C2C1-4EA2-BB4D-6D3FEC3AB523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    </a:t>
              </a:r>
              <a:endParaRPr lang="ru-RU" sz="1350" dirty="0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AF934832-9372-4099-83D0-A991D6A8D946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 dirty="0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4579D91-BC2C-4C12-9FC6-21161D5E5151}"/>
              </a:ext>
            </a:extLst>
          </p:cNvPr>
          <p:cNvGrpSpPr/>
          <p:nvPr/>
        </p:nvGrpSpPr>
        <p:grpSpPr>
          <a:xfrm>
            <a:off x="5871508" y="3366128"/>
            <a:ext cx="2800499" cy="1535625"/>
            <a:chOff x="1234105" y="2146500"/>
            <a:chExt cx="4185000" cy="2047500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17A3A995-D447-4BD6-9E39-89B5B393BE9B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E9F4620-E2B5-4B45-BF55-777CC50D1950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D27244E6-BDE6-4570-90C8-D3804BE7890E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D006CA1D-DD12-441A-A161-1026212FB4B5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 dirty="0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4F924A1D-74F8-4C44-9C4D-D2E6747BF4A7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56E74D4A-6F17-4AF6-BA07-78F50A0ECECD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C27C8943-4193-4AB6-AD2C-5DD3022B7D98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9122CF79-B4AD-44F4-8AD5-DE4C3FF9542C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D0F5261-DDF4-47DE-803C-83FAA73940BC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                     </a:t>
              </a:r>
              <a:endParaRPr lang="ru-RU" sz="1350" dirty="0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4E6B8A30-337C-4F9F-B5C4-B112AD995C73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BA82C8B5-047D-4A0B-B362-3388E4ECC45C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    </a:t>
              </a:r>
              <a:endParaRPr lang="ru-RU" sz="1350" dirty="0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89183A98-9B58-43DB-A90F-B828F45E3C6B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 dirty="0"/>
            </a:p>
          </p:txBody>
        </p: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ECC5F149-4975-4E85-803C-B9FE91FB212F}"/>
              </a:ext>
            </a:extLst>
          </p:cNvPr>
          <p:cNvSpPr/>
          <p:nvPr/>
        </p:nvSpPr>
        <p:spPr>
          <a:xfrm>
            <a:off x="5922134" y="1698202"/>
            <a:ext cx="25885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формі публічного спілкування: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прес-конференція, аукціон, дискусія, діалог,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панорама,телеміст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усний журнал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58ADE67-2A4B-4D1B-ADB9-507CDE1E7B7C}"/>
              </a:ext>
            </a:extLst>
          </p:cNvPr>
          <p:cNvSpPr/>
          <p:nvPr/>
        </p:nvSpPr>
        <p:spPr>
          <a:xfrm>
            <a:off x="2222408" y="4052812"/>
            <a:ext cx="25008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фантазії: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урок-казка, урок-сюрприз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E8CB318-A992-4610-AC19-1EFC8061FDFF}"/>
              </a:ext>
            </a:extLst>
          </p:cNvPr>
          <p:cNvSpPr/>
          <p:nvPr/>
        </p:nvSpPr>
        <p:spPr>
          <a:xfrm>
            <a:off x="5954191" y="3836969"/>
            <a:ext cx="250086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імітації діяльності установ і організацій: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суд, учена рада тощо.</a:t>
            </a:r>
          </a:p>
        </p:txBody>
      </p:sp>
    </p:spTree>
    <p:extLst>
      <p:ext uri="{BB962C8B-B14F-4D97-AF65-F5344CB8AC3E}">
        <p14:creationId xmlns:p14="http://schemas.microsoft.com/office/powerpoint/2010/main" val="411183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187624" y="4581128"/>
            <a:ext cx="2295525" cy="1635297"/>
            <a:chOff x="471" y="272"/>
            <a:chExt cx="1161" cy="1539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186473" y="3230407"/>
            <a:ext cx="2295525" cy="1635297"/>
            <a:chOff x="471" y="272"/>
            <a:chExt cx="1161" cy="1539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158509" y="1763945"/>
            <a:ext cx="2295525" cy="1635297"/>
            <a:chOff x="471" y="272"/>
            <a:chExt cx="1161" cy="1539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AutoShape 12"/>
          <p:cNvSpPr>
            <a:spLocks noChangeArrowheads="1"/>
          </p:cNvSpPr>
          <p:nvPr/>
        </p:nvSpPr>
        <p:spPr bwMode="ltGray">
          <a:xfrm>
            <a:off x="3484997" y="1705739"/>
            <a:ext cx="4722812" cy="172715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white">
          <a:xfrm>
            <a:off x="1321242" y="2351685"/>
            <a:ext cx="2128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>
                <a:solidFill>
                  <a:srgbClr val="FFFFFF"/>
                </a:solidFill>
              </a:rPr>
              <a:t>Моделювання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gray">
          <a:xfrm>
            <a:off x="3719134" y="1645719"/>
            <a:ext cx="4534088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b="1" dirty="0">
                <a:solidFill>
                  <a:srgbClr val="000000"/>
                </a:solidFill>
              </a:rPr>
              <a:t>Створення умовної моделі уроку: </a:t>
            </a:r>
            <a:r>
              <a:rPr lang="uk-UA" sz="1300" b="1" dirty="0">
                <a:solidFill>
                  <a:srgbClr val="000000"/>
                </a:solidFill>
              </a:rPr>
              <a:t>чітке визначення місця уроку і в змістовому, і в методичному аспектах у межах навчального курсу, розділу, теми; формулювання загальної мети вивчення матеріалу; Вибір педагогічних методів, прийомів, технологій, використання яких забезпечить досягнення поставленої мети найбільш раціональним шляхом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white">
          <a:xfrm>
            <a:off x="1329150" y="3913032"/>
            <a:ext cx="2128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>
                <a:solidFill>
                  <a:srgbClr val="FFFFFF"/>
                </a:solidFill>
              </a:rPr>
              <a:t>Проектування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white">
          <a:xfrm>
            <a:off x="1239875" y="5202529"/>
            <a:ext cx="2128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>
                <a:solidFill>
                  <a:srgbClr val="FFFFFF"/>
                </a:solidFill>
              </a:rPr>
              <a:t>Конструювання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gray">
          <a:xfrm>
            <a:off x="3476893" y="3316959"/>
            <a:ext cx="4649787" cy="160364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3722948" y="3214756"/>
            <a:ext cx="4534088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b="1" dirty="0">
                <a:solidFill>
                  <a:srgbClr val="000000"/>
                </a:solidFill>
              </a:rPr>
              <a:t>Створення структури педагогічного процесу: </a:t>
            </a:r>
            <a:r>
              <a:rPr lang="uk-UA" sz="1300" b="1" dirty="0">
                <a:solidFill>
                  <a:srgbClr val="000000"/>
                </a:solidFill>
              </a:rPr>
              <a:t>визначення виховних і розвивальних завдань; прогнозування результатів; опрацювання змістової частини матеріалу; визначення методів, прийомів роботи; прогнозування  навчальних  та загальних </a:t>
            </a:r>
            <a:r>
              <a:rPr lang="uk-UA" sz="1300" b="1" dirty="0" err="1">
                <a:solidFill>
                  <a:srgbClr val="000000"/>
                </a:solidFill>
              </a:rPr>
              <a:t>компетентностей</a:t>
            </a:r>
            <a:r>
              <a:rPr lang="uk-UA" sz="1300" b="1" dirty="0">
                <a:solidFill>
                  <a:srgbClr val="000000"/>
                </a:solidFill>
              </a:rPr>
              <a:t>, які формуються на </a:t>
            </a:r>
            <a:r>
              <a:rPr lang="uk-UA" sz="1300" b="1" dirty="0" err="1">
                <a:solidFill>
                  <a:srgbClr val="000000"/>
                </a:solidFill>
              </a:rPr>
              <a:t>уроці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gray">
          <a:xfrm>
            <a:off x="3558451" y="4780479"/>
            <a:ext cx="4649787" cy="138482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3719134" y="4757989"/>
            <a:ext cx="4537902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b="1" dirty="0">
                <a:solidFill>
                  <a:srgbClr val="000000"/>
                </a:solidFill>
              </a:rPr>
              <a:t>Створення конструктора (конспекту) уроку: </a:t>
            </a:r>
            <a:r>
              <a:rPr lang="uk-UA" sz="1300" b="1" dirty="0">
                <a:solidFill>
                  <a:srgbClr val="000000"/>
                </a:solidFill>
              </a:rPr>
              <a:t>чітке формулювання мети, завдань, типу, форми проведення уроку; конкретизація методів, прийомів; запис дій учителя та передбачення дій учнів; раціональний розподіл часу виділення структурних елементів навчальної діяльності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gray">
          <a:xfrm>
            <a:off x="3291751" y="2242535"/>
            <a:ext cx="533400" cy="456362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3291751" y="3714490"/>
            <a:ext cx="533400" cy="456362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gray">
          <a:xfrm>
            <a:off x="3308765" y="5074238"/>
            <a:ext cx="533400" cy="456362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id="{731C6FD0-70EE-44D9-AB63-AA668295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91590"/>
            <a:ext cx="7704856" cy="648072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Етапи створення сучасного уроку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Ознаки сучасного уроку</a:t>
            </a:r>
            <a:endParaRPr lang="ru-RU" dirty="0"/>
          </a:p>
        </p:txBody>
      </p:sp>
      <p:sp>
        <p:nvSpPr>
          <p:cNvPr id="64" name="Полилиния: фигура 63">
            <a:extLst>
              <a:ext uri="{FF2B5EF4-FFF2-40B4-BE49-F238E27FC236}">
                <a16:creationId xmlns:a16="http://schemas.microsoft.com/office/drawing/2014/main" id="{AF09985F-67F9-4566-90D2-2655BC7E856C}"/>
              </a:ext>
            </a:extLst>
          </p:cNvPr>
          <p:cNvSpPr/>
          <p:nvPr/>
        </p:nvSpPr>
        <p:spPr>
          <a:xfrm>
            <a:off x="3252098" y="2055750"/>
            <a:ext cx="1089859" cy="607500"/>
          </a:xfrm>
          <a:custGeom>
            <a:avLst/>
            <a:gdLst>
              <a:gd name="connsiteX0" fmla="*/ 827703 w 1453145"/>
              <a:gd name="connsiteY0" fmla="*/ 0 h 810000"/>
              <a:gd name="connsiteX1" fmla="*/ 1048145 w 1453145"/>
              <a:gd name="connsiteY1" fmla="*/ 0 h 810000"/>
              <a:gd name="connsiteX2" fmla="*/ 1453145 w 1453145"/>
              <a:gd name="connsiteY2" fmla="*/ 405000 h 810000"/>
              <a:gd name="connsiteX3" fmla="*/ 1048145 w 1453145"/>
              <a:gd name="connsiteY3" fmla="*/ 810000 h 810000"/>
              <a:gd name="connsiteX4" fmla="*/ 0 w 1453145"/>
              <a:gd name="connsiteY4" fmla="*/ 810000 h 810000"/>
              <a:gd name="connsiteX5" fmla="*/ 38521 w 1453145"/>
              <a:gd name="connsiteY5" fmla="*/ 746592 h 810000"/>
              <a:gd name="connsiteX6" fmla="*/ 719189 w 1453145"/>
              <a:gd name="connsiteY6" fmla="*/ 65924 h 810000"/>
              <a:gd name="connsiteX7" fmla="*/ 827703 w 145314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5" h="810000">
                <a:moveTo>
                  <a:pt x="827703" y="0"/>
                </a:moveTo>
                <a:lnTo>
                  <a:pt x="1048145" y="0"/>
                </a:lnTo>
                <a:cubicBezTo>
                  <a:pt x="1271820" y="0"/>
                  <a:pt x="1453145" y="181325"/>
                  <a:pt x="1453145" y="405000"/>
                </a:cubicBezTo>
                <a:cubicBezTo>
                  <a:pt x="1453145" y="628675"/>
                  <a:pt x="1271820" y="810000"/>
                  <a:pt x="1048145" y="810000"/>
                </a:cubicBezTo>
                <a:lnTo>
                  <a:pt x="0" y="810000"/>
                </a:lnTo>
                <a:lnTo>
                  <a:pt x="38521" y="746592"/>
                </a:lnTo>
                <a:cubicBezTo>
                  <a:pt x="219666" y="478462"/>
                  <a:pt x="451059" y="247069"/>
                  <a:pt x="719189" y="65924"/>
                </a:cubicBezTo>
                <a:lnTo>
                  <a:pt x="8277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0E600DBE-364B-4408-ACD7-92D63A2B16B2}"/>
              </a:ext>
            </a:extLst>
          </p:cNvPr>
          <p:cNvSpPr/>
          <p:nvPr/>
        </p:nvSpPr>
        <p:spPr>
          <a:xfrm>
            <a:off x="5354456" y="2055750"/>
            <a:ext cx="1089860" cy="607500"/>
          </a:xfrm>
          <a:custGeom>
            <a:avLst/>
            <a:gdLst>
              <a:gd name="connsiteX0" fmla="*/ 405000 w 1453146"/>
              <a:gd name="connsiteY0" fmla="*/ 0 h 810000"/>
              <a:gd name="connsiteX1" fmla="*/ 625442 w 1453146"/>
              <a:gd name="connsiteY1" fmla="*/ 0 h 810000"/>
              <a:gd name="connsiteX2" fmla="*/ 733956 w 1453146"/>
              <a:gd name="connsiteY2" fmla="*/ 65924 h 810000"/>
              <a:gd name="connsiteX3" fmla="*/ 1414624 w 1453146"/>
              <a:gd name="connsiteY3" fmla="*/ 746592 h 810000"/>
              <a:gd name="connsiteX4" fmla="*/ 1453146 w 1453146"/>
              <a:gd name="connsiteY4" fmla="*/ 810000 h 810000"/>
              <a:gd name="connsiteX5" fmla="*/ 405000 w 1453146"/>
              <a:gd name="connsiteY5" fmla="*/ 810000 h 810000"/>
              <a:gd name="connsiteX6" fmla="*/ 0 w 1453146"/>
              <a:gd name="connsiteY6" fmla="*/ 405000 h 810000"/>
              <a:gd name="connsiteX7" fmla="*/ 405000 w 145314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6" h="810000">
                <a:moveTo>
                  <a:pt x="405000" y="0"/>
                </a:moveTo>
                <a:lnTo>
                  <a:pt x="625442" y="0"/>
                </a:lnTo>
                <a:lnTo>
                  <a:pt x="733956" y="65924"/>
                </a:lnTo>
                <a:cubicBezTo>
                  <a:pt x="1002086" y="247069"/>
                  <a:pt x="1233479" y="478462"/>
                  <a:pt x="1414624" y="746592"/>
                </a:cubicBezTo>
                <a:lnTo>
                  <a:pt x="145314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66" name="Полилиния: фигура 65">
            <a:extLst>
              <a:ext uri="{FF2B5EF4-FFF2-40B4-BE49-F238E27FC236}">
                <a16:creationId xmlns:a16="http://schemas.microsoft.com/office/drawing/2014/main" id="{613C7CDC-A9D4-4937-993A-08CADAE74200}"/>
              </a:ext>
            </a:extLst>
          </p:cNvPr>
          <p:cNvSpPr/>
          <p:nvPr/>
        </p:nvSpPr>
        <p:spPr>
          <a:xfrm>
            <a:off x="2990901" y="2721371"/>
            <a:ext cx="1000850" cy="607500"/>
          </a:xfrm>
          <a:custGeom>
            <a:avLst/>
            <a:gdLst>
              <a:gd name="connsiteX0" fmla="*/ 301181 w 1334466"/>
              <a:gd name="connsiteY0" fmla="*/ 0 h 810000"/>
              <a:gd name="connsiteX1" fmla="*/ 929466 w 1334466"/>
              <a:gd name="connsiteY1" fmla="*/ 0 h 810000"/>
              <a:gd name="connsiteX2" fmla="*/ 1334466 w 1334466"/>
              <a:gd name="connsiteY2" fmla="*/ 405000 h 810000"/>
              <a:gd name="connsiteX3" fmla="*/ 929466 w 1334466"/>
              <a:gd name="connsiteY3" fmla="*/ 810000 h 810000"/>
              <a:gd name="connsiteX4" fmla="*/ 0 w 1334466"/>
              <a:gd name="connsiteY4" fmla="*/ 810000 h 810000"/>
              <a:gd name="connsiteX5" fmla="*/ 7603 w 1334466"/>
              <a:gd name="connsiteY5" fmla="*/ 760185 h 810000"/>
              <a:gd name="connsiteX6" fmla="*/ 260556 w 1334466"/>
              <a:gd name="connsiteY6" fmla="*/ 66871 h 810000"/>
              <a:gd name="connsiteX7" fmla="*/ 301181 w 13344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4466" h="810000">
                <a:moveTo>
                  <a:pt x="301181" y="0"/>
                </a:moveTo>
                <a:lnTo>
                  <a:pt x="929466" y="0"/>
                </a:lnTo>
                <a:cubicBezTo>
                  <a:pt x="1153141" y="0"/>
                  <a:pt x="1334466" y="181325"/>
                  <a:pt x="1334466" y="405000"/>
                </a:cubicBezTo>
                <a:cubicBezTo>
                  <a:pt x="1334466" y="628675"/>
                  <a:pt x="1153141" y="810000"/>
                  <a:pt x="929466" y="810000"/>
                </a:cubicBezTo>
                <a:lnTo>
                  <a:pt x="0" y="810000"/>
                </a:lnTo>
                <a:lnTo>
                  <a:pt x="7603" y="760185"/>
                </a:lnTo>
                <a:cubicBezTo>
                  <a:pt x="57956" y="514116"/>
                  <a:pt x="144174" y="281111"/>
                  <a:pt x="260556" y="66871"/>
                </a:cubicBezTo>
                <a:lnTo>
                  <a:pt x="3011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 dirty="0">
              <a:solidFill>
                <a:schemeClr val="accent2"/>
              </a:solidFill>
            </a:endParaRPr>
          </a:p>
        </p:txBody>
      </p:sp>
      <p:sp>
        <p:nvSpPr>
          <p:cNvPr id="67" name="Полилиния: фигура 66">
            <a:extLst>
              <a:ext uri="{FF2B5EF4-FFF2-40B4-BE49-F238E27FC236}">
                <a16:creationId xmlns:a16="http://schemas.microsoft.com/office/drawing/2014/main" id="{0ED743A6-7F56-453E-A368-CEF318191B51}"/>
              </a:ext>
            </a:extLst>
          </p:cNvPr>
          <p:cNvSpPr/>
          <p:nvPr/>
        </p:nvSpPr>
        <p:spPr>
          <a:xfrm>
            <a:off x="5721439" y="2721371"/>
            <a:ext cx="984072" cy="607500"/>
          </a:xfrm>
          <a:custGeom>
            <a:avLst/>
            <a:gdLst>
              <a:gd name="connsiteX0" fmla="*/ 405000 w 1312096"/>
              <a:gd name="connsiteY0" fmla="*/ 0 h 810000"/>
              <a:gd name="connsiteX1" fmla="*/ 1010915 w 1312096"/>
              <a:gd name="connsiteY1" fmla="*/ 0 h 810000"/>
              <a:gd name="connsiteX2" fmla="*/ 1051540 w 1312096"/>
              <a:gd name="connsiteY2" fmla="*/ 66871 h 810000"/>
              <a:gd name="connsiteX3" fmla="*/ 1304493 w 1312096"/>
              <a:gd name="connsiteY3" fmla="*/ 760185 h 810000"/>
              <a:gd name="connsiteX4" fmla="*/ 1312096 w 1312096"/>
              <a:gd name="connsiteY4" fmla="*/ 810000 h 810000"/>
              <a:gd name="connsiteX5" fmla="*/ 405000 w 1312096"/>
              <a:gd name="connsiteY5" fmla="*/ 810000 h 810000"/>
              <a:gd name="connsiteX6" fmla="*/ 0 w 1312096"/>
              <a:gd name="connsiteY6" fmla="*/ 405000 h 810000"/>
              <a:gd name="connsiteX7" fmla="*/ 405000 w 131209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2096" h="810000">
                <a:moveTo>
                  <a:pt x="405000" y="0"/>
                </a:moveTo>
                <a:lnTo>
                  <a:pt x="1010915" y="0"/>
                </a:lnTo>
                <a:lnTo>
                  <a:pt x="1051540" y="66871"/>
                </a:lnTo>
                <a:cubicBezTo>
                  <a:pt x="1167922" y="281111"/>
                  <a:pt x="1254140" y="514116"/>
                  <a:pt x="1304493" y="760185"/>
                </a:cubicBezTo>
                <a:lnTo>
                  <a:pt x="131209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8" name="Полилиния: фигура 67">
            <a:extLst>
              <a:ext uri="{FF2B5EF4-FFF2-40B4-BE49-F238E27FC236}">
                <a16:creationId xmlns:a16="http://schemas.microsoft.com/office/drawing/2014/main" id="{0C9C5191-D33F-4E0E-BFC4-F09081A798A4}"/>
              </a:ext>
            </a:extLst>
          </p:cNvPr>
          <p:cNvSpPr/>
          <p:nvPr/>
        </p:nvSpPr>
        <p:spPr>
          <a:xfrm>
            <a:off x="2958206" y="3386398"/>
            <a:ext cx="691875" cy="607500"/>
          </a:xfrm>
          <a:custGeom>
            <a:avLst/>
            <a:gdLst>
              <a:gd name="connsiteX0" fmla="*/ 31888 w 922500"/>
              <a:gd name="connsiteY0" fmla="*/ 0 h 810000"/>
              <a:gd name="connsiteX1" fmla="*/ 517500 w 922500"/>
              <a:gd name="connsiteY1" fmla="*/ 0 h 810000"/>
              <a:gd name="connsiteX2" fmla="*/ 922500 w 922500"/>
              <a:gd name="connsiteY2" fmla="*/ 405000 h 810000"/>
              <a:gd name="connsiteX3" fmla="*/ 517500 w 922500"/>
              <a:gd name="connsiteY3" fmla="*/ 810000 h 810000"/>
              <a:gd name="connsiteX4" fmla="*/ 39107 w 922500"/>
              <a:gd name="connsiteY4" fmla="*/ 810000 h 810000"/>
              <a:gd name="connsiteX5" fmla="*/ 13010 w 922500"/>
              <a:gd name="connsiteY5" fmla="*/ 639006 h 810000"/>
              <a:gd name="connsiteX6" fmla="*/ 0 w 922500"/>
              <a:gd name="connsiteY6" fmla="*/ 381351 h 810000"/>
              <a:gd name="connsiteX7" fmla="*/ 13010 w 922500"/>
              <a:gd name="connsiteY7" fmla="*/ 123696 h 810000"/>
              <a:gd name="connsiteX8" fmla="*/ 31888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31888" y="0"/>
                </a:moveTo>
                <a:lnTo>
                  <a:pt x="517500" y="0"/>
                </a:lnTo>
                <a:cubicBezTo>
                  <a:pt x="741175" y="0"/>
                  <a:pt x="922500" y="181325"/>
                  <a:pt x="922500" y="405000"/>
                </a:cubicBezTo>
                <a:cubicBezTo>
                  <a:pt x="922500" y="628675"/>
                  <a:pt x="741175" y="810000"/>
                  <a:pt x="517500" y="810000"/>
                </a:cubicBezTo>
                <a:lnTo>
                  <a:pt x="39107" y="810000"/>
                </a:lnTo>
                <a:lnTo>
                  <a:pt x="13010" y="639006"/>
                </a:lnTo>
                <a:cubicBezTo>
                  <a:pt x="4407" y="554291"/>
                  <a:pt x="0" y="468336"/>
                  <a:pt x="0" y="381351"/>
                </a:cubicBezTo>
                <a:cubicBezTo>
                  <a:pt x="0" y="294366"/>
                  <a:pt x="4407" y="208410"/>
                  <a:pt x="13010" y="123696"/>
                </a:cubicBezTo>
                <a:lnTo>
                  <a:pt x="318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9" name="Полилиния: фигура 68">
            <a:extLst>
              <a:ext uri="{FF2B5EF4-FFF2-40B4-BE49-F238E27FC236}">
                <a16:creationId xmlns:a16="http://schemas.microsoft.com/office/drawing/2014/main" id="{2B6A48AD-224D-48B2-8318-D3F728B10943}"/>
              </a:ext>
            </a:extLst>
          </p:cNvPr>
          <p:cNvSpPr/>
          <p:nvPr/>
        </p:nvSpPr>
        <p:spPr>
          <a:xfrm>
            <a:off x="6046331" y="3386398"/>
            <a:ext cx="691875" cy="607500"/>
          </a:xfrm>
          <a:custGeom>
            <a:avLst/>
            <a:gdLst>
              <a:gd name="connsiteX0" fmla="*/ 405000 w 922500"/>
              <a:gd name="connsiteY0" fmla="*/ 0 h 810000"/>
              <a:gd name="connsiteX1" fmla="*/ 890612 w 922500"/>
              <a:gd name="connsiteY1" fmla="*/ 0 h 810000"/>
              <a:gd name="connsiteX2" fmla="*/ 909490 w 922500"/>
              <a:gd name="connsiteY2" fmla="*/ 123696 h 810000"/>
              <a:gd name="connsiteX3" fmla="*/ 922500 w 922500"/>
              <a:gd name="connsiteY3" fmla="*/ 381351 h 810000"/>
              <a:gd name="connsiteX4" fmla="*/ 909490 w 922500"/>
              <a:gd name="connsiteY4" fmla="*/ 639006 h 810000"/>
              <a:gd name="connsiteX5" fmla="*/ 883393 w 922500"/>
              <a:gd name="connsiteY5" fmla="*/ 810000 h 810000"/>
              <a:gd name="connsiteX6" fmla="*/ 405000 w 922500"/>
              <a:gd name="connsiteY6" fmla="*/ 810000 h 810000"/>
              <a:gd name="connsiteX7" fmla="*/ 0 w 922500"/>
              <a:gd name="connsiteY7" fmla="*/ 405000 h 810000"/>
              <a:gd name="connsiteX8" fmla="*/ 405000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405000" y="0"/>
                </a:moveTo>
                <a:lnTo>
                  <a:pt x="890612" y="0"/>
                </a:lnTo>
                <a:lnTo>
                  <a:pt x="909490" y="123696"/>
                </a:lnTo>
                <a:cubicBezTo>
                  <a:pt x="918093" y="208410"/>
                  <a:pt x="922500" y="294366"/>
                  <a:pt x="922500" y="381351"/>
                </a:cubicBezTo>
                <a:cubicBezTo>
                  <a:pt x="922500" y="468336"/>
                  <a:pt x="918093" y="554291"/>
                  <a:pt x="909490" y="639006"/>
                </a:cubicBezTo>
                <a:lnTo>
                  <a:pt x="88339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0" name="Полилиния: фигура 69">
            <a:extLst>
              <a:ext uri="{FF2B5EF4-FFF2-40B4-BE49-F238E27FC236}">
                <a16:creationId xmlns:a16="http://schemas.microsoft.com/office/drawing/2014/main" id="{85CC63E0-E12E-43C3-8809-5F96870090D8}"/>
              </a:ext>
            </a:extLst>
          </p:cNvPr>
          <p:cNvSpPr/>
          <p:nvPr/>
        </p:nvSpPr>
        <p:spPr>
          <a:xfrm>
            <a:off x="5721440" y="4051424"/>
            <a:ext cx="978658" cy="607500"/>
          </a:xfrm>
          <a:custGeom>
            <a:avLst/>
            <a:gdLst>
              <a:gd name="connsiteX0" fmla="*/ 405000 w 1304877"/>
              <a:gd name="connsiteY0" fmla="*/ 0 h 810000"/>
              <a:gd name="connsiteX1" fmla="*/ 1304877 w 1304877"/>
              <a:gd name="connsiteY1" fmla="*/ 0 h 810000"/>
              <a:gd name="connsiteX2" fmla="*/ 1304493 w 1304877"/>
              <a:gd name="connsiteY2" fmla="*/ 2517 h 810000"/>
              <a:gd name="connsiteX3" fmla="*/ 1051540 w 1304877"/>
              <a:gd name="connsiteY3" fmla="*/ 695831 h 810000"/>
              <a:gd name="connsiteX4" fmla="*/ 982181 w 1304877"/>
              <a:gd name="connsiteY4" fmla="*/ 810000 h 810000"/>
              <a:gd name="connsiteX5" fmla="*/ 405000 w 1304877"/>
              <a:gd name="connsiteY5" fmla="*/ 810000 h 810000"/>
              <a:gd name="connsiteX6" fmla="*/ 0 w 1304877"/>
              <a:gd name="connsiteY6" fmla="*/ 405000 h 810000"/>
              <a:gd name="connsiteX7" fmla="*/ 405000 w 1304877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877" h="810000">
                <a:moveTo>
                  <a:pt x="405000" y="0"/>
                </a:moveTo>
                <a:lnTo>
                  <a:pt x="1304877" y="0"/>
                </a:lnTo>
                <a:lnTo>
                  <a:pt x="1304493" y="2517"/>
                </a:lnTo>
                <a:cubicBezTo>
                  <a:pt x="1254140" y="248586"/>
                  <a:pt x="1167922" y="481590"/>
                  <a:pt x="1051540" y="695831"/>
                </a:cubicBezTo>
                <a:lnTo>
                  <a:pt x="98218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1" name="Полилиния: фигура 70">
            <a:extLst>
              <a:ext uri="{FF2B5EF4-FFF2-40B4-BE49-F238E27FC236}">
                <a16:creationId xmlns:a16="http://schemas.microsoft.com/office/drawing/2014/main" id="{84A27A90-85D9-4BCE-A241-B246C4DEE372}"/>
              </a:ext>
            </a:extLst>
          </p:cNvPr>
          <p:cNvSpPr/>
          <p:nvPr/>
        </p:nvSpPr>
        <p:spPr>
          <a:xfrm>
            <a:off x="2996499" y="4052614"/>
            <a:ext cx="999521" cy="607500"/>
          </a:xfrm>
          <a:custGeom>
            <a:avLst/>
            <a:gdLst>
              <a:gd name="connsiteX0" fmla="*/ 0 w 1332695"/>
              <a:gd name="connsiteY0" fmla="*/ 0 h 810000"/>
              <a:gd name="connsiteX1" fmla="*/ 927695 w 1332695"/>
              <a:gd name="connsiteY1" fmla="*/ 0 h 810000"/>
              <a:gd name="connsiteX2" fmla="*/ 1332695 w 1332695"/>
              <a:gd name="connsiteY2" fmla="*/ 405000 h 810000"/>
              <a:gd name="connsiteX3" fmla="*/ 927695 w 1332695"/>
              <a:gd name="connsiteY3" fmla="*/ 810000 h 810000"/>
              <a:gd name="connsiteX4" fmla="*/ 323418 w 1332695"/>
              <a:gd name="connsiteY4" fmla="*/ 810000 h 810000"/>
              <a:gd name="connsiteX5" fmla="*/ 253095 w 1332695"/>
              <a:gd name="connsiteY5" fmla="*/ 694245 h 810000"/>
              <a:gd name="connsiteX6" fmla="*/ 142 w 1332695"/>
              <a:gd name="connsiteY6" fmla="*/ 931 h 810000"/>
              <a:gd name="connsiteX7" fmla="*/ 0 w 133269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2695" h="810000">
                <a:moveTo>
                  <a:pt x="0" y="0"/>
                </a:moveTo>
                <a:lnTo>
                  <a:pt x="927695" y="0"/>
                </a:lnTo>
                <a:cubicBezTo>
                  <a:pt x="1151370" y="0"/>
                  <a:pt x="1332695" y="181325"/>
                  <a:pt x="1332695" y="405000"/>
                </a:cubicBezTo>
                <a:cubicBezTo>
                  <a:pt x="1332695" y="628675"/>
                  <a:pt x="1151370" y="810000"/>
                  <a:pt x="927695" y="810000"/>
                </a:cubicBezTo>
                <a:lnTo>
                  <a:pt x="323418" y="810000"/>
                </a:lnTo>
                <a:lnTo>
                  <a:pt x="253095" y="694245"/>
                </a:lnTo>
                <a:cubicBezTo>
                  <a:pt x="136713" y="480004"/>
                  <a:pt x="50495" y="247000"/>
                  <a:pt x="142" y="9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4" name="Полилиния: фигура 73">
            <a:extLst>
              <a:ext uri="{FF2B5EF4-FFF2-40B4-BE49-F238E27FC236}">
                <a16:creationId xmlns:a16="http://schemas.microsoft.com/office/drawing/2014/main" id="{0B2C66E0-9F71-4568-9922-159D3F4963D2}"/>
              </a:ext>
            </a:extLst>
          </p:cNvPr>
          <p:cNvSpPr/>
          <p:nvPr/>
        </p:nvSpPr>
        <p:spPr>
          <a:xfrm>
            <a:off x="1574456" y="2055750"/>
            <a:ext cx="2298419" cy="607500"/>
          </a:xfrm>
          <a:custGeom>
            <a:avLst/>
            <a:gdLst>
              <a:gd name="connsiteX0" fmla="*/ 405000 w 3064558"/>
              <a:gd name="connsiteY0" fmla="*/ 0 h 810000"/>
              <a:gd name="connsiteX1" fmla="*/ 3064558 w 3064558"/>
              <a:gd name="connsiteY1" fmla="*/ 0 h 810000"/>
              <a:gd name="connsiteX2" fmla="*/ 2956044 w 3064558"/>
              <a:gd name="connsiteY2" fmla="*/ 65924 h 810000"/>
              <a:gd name="connsiteX3" fmla="*/ 2275376 w 3064558"/>
              <a:gd name="connsiteY3" fmla="*/ 746592 h 810000"/>
              <a:gd name="connsiteX4" fmla="*/ 2236855 w 3064558"/>
              <a:gd name="connsiteY4" fmla="*/ 810000 h 810000"/>
              <a:gd name="connsiteX5" fmla="*/ 405000 w 3064558"/>
              <a:gd name="connsiteY5" fmla="*/ 810000 h 810000"/>
              <a:gd name="connsiteX6" fmla="*/ 0 w 3064558"/>
              <a:gd name="connsiteY6" fmla="*/ 405000 h 810000"/>
              <a:gd name="connsiteX7" fmla="*/ 40500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405000" y="0"/>
                </a:moveTo>
                <a:lnTo>
                  <a:pt x="3064558" y="0"/>
                </a:lnTo>
                <a:lnTo>
                  <a:pt x="2956044" y="65924"/>
                </a:lnTo>
                <a:cubicBezTo>
                  <a:pt x="2687914" y="247069"/>
                  <a:pt x="2456521" y="478462"/>
                  <a:pt x="2275376" y="746592"/>
                </a:cubicBezTo>
                <a:lnTo>
                  <a:pt x="2236855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5" name="Полилиния: фигура 74">
            <a:extLst>
              <a:ext uri="{FF2B5EF4-FFF2-40B4-BE49-F238E27FC236}">
                <a16:creationId xmlns:a16="http://schemas.microsoft.com/office/drawing/2014/main" id="{284889FC-6AC5-4782-8954-987EFF312636}"/>
              </a:ext>
            </a:extLst>
          </p:cNvPr>
          <p:cNvSpPr/>
          <p:nvPr/>
        </p:nvSpPr>
        <p:spPr>
          <a:xfrm>
            <a:off x="5823537" y="2055750"/>
            <a:ext cx="2298419" cy="607500"/>
          </a:xfrm>
          <a:custGeom>
            <a:avLst/>
            <a:gdLst>
              <a:gd name="connsiteX0" fmla="*/ 0 w 3064558"/>
              <a:gd name="connsiteY0" fmla="*/ 0 h 810000"/>
              <a:gd name="connsiteX1" fmla="*/ 2659558 w 3064558"/>
              <a:gd name="connsiteY1" fmla="*/ 0 h 810000"/>
              <a:gd name="connsiteX2" fmla="*/ 3064558 w 3064558"/>
              <a:gd name="connsiteY2" fmla="*/ 405000 h 810000"/>
              <a:gd name="connsiteX3" fmla="*/ 2659558 w 3064558"/>
              <a:gd name="connsiteY3" fmla="*/ 810000 h 810000"/>
              <a:gd name="connsiteX4" fmla="*/ 827704 w 3064558"/>
              <a:gd name="connsiteY4" fmla="*/ 810000 h 810000"/>
              <a:gd name="connsiteX5" fmla="*/ 789182 w 3064558"/>
              <a:gd name="connsiteY5" fmla="*/ 746592 h 810000"/>
              <a:gd name="connsiteX6" fmla="*/ 108514 w 3064558"/>
              <a:gd name="connsiteY6" fmla="*/ 65924 h 810000"/>
              <a:gd name="connsiteX7" fmla="*/ 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0" y="0"/>
                </a:moveTo>
                <a:lnTo>
                  <a:pt x="2659558" y="0"/>
                </a:lnTo>
                <a:cubicBezTo>
                  <a:pt x="2883233" y="0"/>
                  <a:pt x="3064558" y="181325"/>
                  <a:pt x="3064558" y="405000"/>
                </a:cubicBezTo>
                <a:cubicBezTo>
                  <a:pt x="3064558" y="628675"/>
                  <a:pt x="2883233" y="810000"/>
                  <a:pt x="2659558" y="810000"/>
                </a:cubicBezTo>
                <a:lnTo>
                  <a:pt x="827704" y="810000"/>
                </a:lnTo>
                <a:lnTo>
                  <a:pt x="789182" y="746592"/>
                </a:lnTo>
                <a:cubicBezTo>
                  <a:pt x="608037" y="478462"/>
                  <a:pt x="376644" y="247069"/>
                  <a:pt x="108514" y="6592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6" name="Полилиния: фигура 75">
            <a:extLst>
              <a:ext uri="{FF2B5EF4-FFF2-40B4-BE49-F238E27FC236}">
                <a16:creationId xmlns:a16="http://schemas.microsoft.com/office/drawing/2014/main" id="{ED21A1C3-C78E-452D-AC28-D099BD8824AD}"/>
              </a:ext>
            </a:extLst>
          </p:cNvPr>
          <p:cNvSpPr/>
          <p:nvPr/>
        </p:nvSpPr>
        <p:spPr>
          <a:xfrm>
            <a:off x="1224252" y="2721371"/>
            <a:ext cx="1992536" cy="607500"/>
          </a:xfrm>
          <a:custGeom>
            <a:avLst/>
            <a:gdLst>
              <a:gd name="connsiteX0" fmla="*/ 405000 w 2656715"/>
              <a:gd name="connsiteY0" fmla="*/ 0 h 810000"/>
              <a:gd name="connsiteX1" fmla="*/ 2656715 w 2656715"/>
              <a:gd name="connsiteY1" fmla="*/ 0 h 810000"/>
              <a:gd name="connsiteX2" fmla="*/ 2616090 w 2656715"/>
              <a:gd name="connsiteY2" fmla="*/ 66871 h 810000"/>
              <a:gd name="connsiteX3" fmla="*/ 2363137 w 2656715"/>
              <a:gd name="connsiteY3" fmla="*/ 760185 h 810000"/>
              <a:gd name="connsiteX4" fmla="*/ 2355534 w 2656715"/>
              <a:gd name="connsiteY4" fmla="*/ 810000 h 810000"/>
              <a:gd name="connsiteX5" fmla="*/ 405000 w 2656715"/>
              <a:gd name="connsiteY5" fmla="*/ 810000 h 810000"/>
              <a:gd name="connsiteX6" fmla="*/ 0 w 2656715"/>
              <a:gd name="connsiteY6" fmla="*/ 405000 h 810000"/>
              <a:gd name="connsiteX7" fmla="*/ 405000 w 265671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6715" h="810000">
                <a:moveTo>
                  <a:pt x="405000" y="0"/>
                </a:moveTo>
                <a:lnTo>
                  <a:pt x="2656715" y="0"/>
                </a:lnTo>
                <a:lnTo>
                  <a:pt x="2616090" y="66871"/>
                </a:lnTo>
                <a:cubicBezTo>
                  <a:pt x="2499708" y="281111"/>
                  <a:pt x="2413490" y="514116"/>
                  <a:pt x="2363137" y="760185"/>
                </a:cubicBezTo>
                <a:lnTo>
                  <a:pt x="2355534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7" name="Полилиния: фигура 76">
            <a:extLst>
              <a:ext uri="{FF2B5EF4-FFF2-40B4-BE49-F238E27FC236}">
                <a16:creationId xmlns:a16="http://schemas.microsoft.com/office/drawing/2014/main" id="{02E5FE49-FF5A-4A8C-A283-9995F43D869B}"/>
              </a:ext>
            </a:extLst>
          </p:cNvPr>
          <p:cNvSpPr/>
          <p:nvPr/>
        </p:nvSpPr>
        <p:spPr>
          <a:xfrm>
            <a:off x="6479626" y="2721371"/>
            <a:ext cx="2009314" cy="607500"/>
          </a:xfrm>
          <a:custGeom>
            <a:avLst/>
            <a:gdLst>
              <a:gd name="connsiteX0" fmla="*/ 0 w 2679085"/>
              <a:gd name="connsiteY0" fmla="*/ 0 h 810000"/>
              <a:gd name="connsiteX1" fmla="*/ 2274085 w 2679085"/>
              <a:gd name="connsiteY1" fmla="*/ 0 h 810000"/>
              <a:gd name="connsiteX2" fmla="*/ 2679085 w 2679085"/>
              <a:gd name="connsiteY2" fmla="*/ 405000 h 810000"/>
              <a:gd name="connsiteX3" fmla="*/ 2274085 w 2679085"/>
              <a:gd name="connsiteY3" fmla="*/ 810000 h 810000"/>
              <a:gd name="connsiteX4" fmla="*/ 301181 w 2679085"/>
              <a:gd name="connsiteY4" fmla="*/ 810000 h 810000"/>
              <a:gd name="connsiteX5" fmla="*/ 293578 w 2679085"/>
              <a:gd name="connsiteY5" fmla="*/ 760185 h 810000"/>
              <a:gd name="connsiteX6" fmla="*/ 40625 w 2679085"/>
              <a:gd name="connsiteY6" fmla="*/ 66871 h 810000"/>
              <a:gd name="connsiteX7" fmla="*/ 0 w 267908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9085" h="810000">
                <a:moveTo>
                  <a:pt x="0" y="0"/>
                </a:moveTo>
                <a:lnTo>
                  <a:pt x="2274085" y="0"/>
                </a:lnTo>
                <a:cubicBezTo>
                  <a:pt x="2497760" y="0"/>
                  <a:pt x="2679085" y="181325"/>
                  <a:pt x="2679085" y="405000"/>
                </a:cubicBezTo>
                <a:cubicBezTo>
                  <a:pt x="2679085" y="628675"/>
                  <a:pt x="2497760" y="810000"/>
                  <a:pt x="2274085" y="810000"/>
                </a:cubicBezTo>
                <a:lnTo>
                  <a:pt x="301181" y="810000"/>
                </a:lnTo>
                <a:lnTo>
                  <a:pt x="293578" y="760185"/>
                </a:lnTo>
                <a:cubicBezTo>
                  <a:pt x="243225" y="514116"/>
                  <a:pt x="157007" y="281111"/>
                  <a:pt x="40625" y="6687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8" name="Полилиния: фигура 77">
            <a:extLst>
              <a:ext uri="{FF2B5EF4-FFF2-40B4-BE49-F238E27FC236}">
                <a16:creationId xmlns:a16="http://schemas.microsoft.com/office/drawing/2014/main" id="{652E6508-91CC-4793-AA95-E46F1FD5A0FB}"/>
              </a:ext>
            </a:extLst>
          </p:cNvPr>
          <p:cNvSpPr/>
          <p:nvPr/>
        </p:nvSpPr>
        <p:spPr>
          <a:xfrm>
            <a:off x="882582" y="3386398"/>
            <a:ext cx="2104955" cy="607500"/>
          </a:xfrm>
          <a:custGeom>
            <a:avLst/>
            <a:gdLst>
              <a:gd name="connsiteX0" fmla="*/ 405000 w 2806607"/>
              <a:gd name="connsiteY0" fmla="*/ 0 h 810000"/>
              <a:gd name="connsiteX1" fmla="*/ 2799388 w 2806607"/>
              <a:gd name="connsiteY1" fmla="*/ 0 h 810000"/>
              <a:gd name="connsiteX2" fmla="*/ 2780510 w 2806607"/>
              <a:gd name="connsiteY2" fmla="*/ 123696 h 810000"/>
              <a:gd name="connsiteX3" fmla="*/ 2767500 w 2806607"/>
              <a:gd name="connsiteY3" fmla="*/ 381351 h 810000"/>
              <a:gd name="connsiteX4" fmla="*/ 2780510 w 2806607"/>
              <a:gd name="connsiteY4" fmla="*/ 639006 h 810000"/>
              <a:gd name="connsiteX5" fmla="*/ 2806607 w 2806607"/>
              <a:gd name="connsiteY5" fmla="*/ 810000 h 810000"/>
              <a:gd name="connsiteX6" fmla="*/ 405000 w 2806607"/>
              <a:gd name="connsiteY6" fmla="*/ 810000 h 810000"/>
              <a:gd name="connsiteX7" fmla="*/ 0 w 2806607"/>
              <a:gd name="connsiteY7" fmla="*/ 405000 h 810000"/>
              <a:gd name="connsiteX8" fmla="*/ 405000 w 2806607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607" h="810000">
                <a:moveTo>
                  <a:pt x="405000" y="0"/>
                </a:moveTo>
                <a:lnTo>
                  <a:pt x="2799388" y="0"/>
                </a:lnTo>
                <a:lnTo>
                  <a:pt x="2780510" y="123696"/>
                </a:lnTo>
                <a:cubicBezTo>
                  <a:pt x="2771907" y="208410"/>
                  <a:pt x="2767500" y="294366"/>
                  <a:pt x="2767500" y="381351"/>
                </a:cubicBezTo>
                <a:cubicBezTo>
                  <a:pt x="2767500" y="468336"/>
                  <a:pt x="2771907" y="554291"/>
                  <a:pt x="2780510" y="639006"/>
                </a:cubicBezTo>
                <a:lnTo>
                  <a:pt x="2806607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1ACA602B-83E5-4315-9A9B-90844A3CC78E}"/>
              </a:ext>
            </a:extLst>
          </p:cNvPr>
          <p:cNvSpPr/>
          <p:nvPr/>
        </p:nvSpPr>
        <p:spPr>
          <a:xfrm>
            <a:off x="6708877" y="3386398"/>
            <a:ext cx="2104955" cy="607500"/>
          </a:xfrm>
          <a:custGeom>
            <a:avLst/>
            <a:gdLst>
              <a:gd name="connsiteX0" fmla="*/ 7219 w 2806607"/>
              <a:gd name="connsiteY0" fmla="*/ 0 h 810000"/>
              <a:gd name="connsiteX1" fmla="*/ 2401607 w 2806607"/>
              <a:gd name="connsiteY1" fmla="*/ 0 h 810000"/>
              <a:gd name="connsiteX2" fmla="*/ 2806607 w 2806607"/>
              <a:gd name="connsiteY2" fmla="*/ 405000 h 810000"/>
              <a:gd name="connsiteX3" fmla="*/ 2401607 w 2806607"/>
              <a:gd name="connsiteY3" fmla="*/ 810000 h 810000"/>
              <a:gd name="connsiteX4" fmla="*/ 0 w 2806607"/>
              <a:gd name="connsiteY4" fmla="*/ 810000 h 810000"/>
              <a:gd name="connsiteX5" fmla="*/ 26097 w 2806607"/>
              <a:gd name="connsiteY5" fmla="*/ 639006 h 810000"/>
              <a:gd name="connsiteX6" fmla="*/ 39107 w 2806607"/>
              <a:gd name="connsiteY6" fmla="*/ 381351 h 810000"/>
              <a:gd name="connsiteX7" fmla="*/ 26097 w 2806607"/>
              <a:gd name="connsiteY7" fmla="*/ 123696 h 810000"/>
              <a:gd name="connsiteX8" fmla="*/ 7219 w 2806607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607" h="810000">
                <a:moveTo>
                  <a:pt x="7219" y="0"/>
                </a:moveTo>
                <a:lnTo>
                  <a:pt x="2401607" y="0"/>
                </a:lnTo>
                <a:cubicBezTo>
                  <a:pt x="2625282" y="0"/>
                  <a:pt x="2806607" y="181325"/>
                  <a:pt x="2806607" y="405000"/>
                </a:cubicBezTo>
                <a:cubicBezTo>
                  <a:pt x="2806607" y="628675"/>
                  <a:pt x="2625282" y="810000"/>
                  <a:pt x="2401607" y="810000"/>
                </a:cubicBezTo>
                <a:lnTo>
                  <a:pt x="0" y="810000"/>
                </a:lnTo>
                <a:lnTo>
                  <a:pt x="26097" y="639006"/>
                </a:lnTo>
                <a:cubicBezTo>
                  <a:pt x="34700" y="554291"/>
                  <a:pt x="39107" y="468336"/>
                  <a:pt x="39107" y="381351"/>
                </a:cubicBezTo>
                <a:cubicBezTo>
                  <a:pt x="39107" y="294366"/>
                  <a:pt x="34700" y="208410"/>
                  <a:pt x="26097" y="123696"/>
                </a:cubicBezTo>
                <a:lnTo>
                  <a:pt x="721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E7C917D8-184A-4287-8C71-59D3B70BD4E8}"/>
              </a:ext>
            </a:extLst>
          </p:cNvPr>
          <p:cNvSpPr/>
          <p:nvPr/>
        </p:nvSpPr>
        <p:spPr>
          <a:xfrm>
            <a:off x="6458076" y="4051424"/>
            <a:ext cx="2030864" cy="607500"/>
          </a:xfrm>
          <a:custGeom>
            <a:avLst/>
            <a:gdLst>
              <a:gd name="connsiteX0" fmla="*/ 322696 w 2707819"/>
              <a:gd name="connsiteY0" fmla="*/ 0 h 810000"/>
              <a:gd name="connsiteX1" fmla="*/ 2302819 w 2707819"/>
              <a:gd name="connsiteY1" fmla="*/ 0 h 810000"/>
              <a:gd name="connsiteX2" fmla="*/ 2707819 w 2707819"/>
              <a:gd name="connsiteY2" fmla="*/ 405000 h 810000"/>
              <a:gd name="connsiteX3" fmla="*/ 2302819 w 2707819"/>
              <a:gd name="connsiteY3" fmla="*/ 810000 h 810000"/>
              <a:gd name="connsiteX4" fmla="*/ 0 w 2707819"/>
              <a:gd name="connsiteY4" fmla="*/ 810000 h 810000"/>
              <a:gd name="connsiteX5" fmla="*/ 69359 w 2707819"/>
              <a:gd name="connsiteY5" fmla="*/ 695831 h 810000"/>
              <a:gd name="connsiteX6" fmla="*/ 322312 w 2707819"/>
              <a:gd name="connsiteY6" fmla="*/ 2517 h 810000"/>
              <a:gd name="connsiteX7" fmla="*/ 322696 w 270781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7819" h="810000">
                <a:moveTo>
                  <a:pt x="322696" y="0"/>
                </a:moveTo>
                <a:lnTo>
                  <a:pt x="2302819" y="0"/>
                </a:lnTo>
                <a:cubicBezTo>
                  <a:pt x="2526494" y="0"/>
                  <a:pt x="2707819" y="181325"/>
                  <a:pt x="2707819" y="405000"/>
                </a:cubicBezTo>
                <a:cubicBezTo>
                  <a:pt x="2707819" y="628675"/>
                  <a:pt x="2526494" y="810000"/>
                  <a:pt x="2302819" y="810000"/>
                </a:cubicBezTo>
                <a:lnTo>
                  <a:pt x="0" y="810000"/>
                </a:lnTo>
                <a:lnTo>
                  <a:pt x="69359" y="695831"/>
                </a:lnTo>
                <a:cubicBezTo>
                  <a:pt x="185741" y="481590"/>
                  <a:pt x="271959" y="248586"/>
                  <a:pt x="322312" y="2517"/>
                </a:cubicBezTo>
                <a:lnTo>
                  <a:pt x="322696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A8BBD2EC-ACCF-41C5-9677-1E2989B040C7}"/>
              </a:ext>
            </a:extLst>
          </p:cNvPr>
          <p:cNvSpPr/>
          <p:nvPr/>
        </p:nvSpPr>
        <p:spPr>
          <a:xfrm>
            <a:off x="1228520" y="4052614"/>
            <a:ext cx="2010542" cy="607500"/>
          </a:xfrm>
          <a:custGeom>
            <a:avLst/>
            <a:gdLst>
              <a:gd name="connsiteX0" fmla="*/ 405000 w 2680723"/>
              <a:gd name="connsiteY0" fmla="*/ 0 h 810000"/>
              <a:gd name="connsiteX1" fmla="*/ 2357305 w 2680723"/>
              <a:gd name="connsiteY1" fmla="*/ 0 h 810000"/>
              <a:gd name="connsiteX2" fmla="*/ 2357447 w 2680723"/>
              <a:gd name="connsiteY2" fmla="*/ 931 h 810000"/>
              <a:gd name="connsiteX3" fmla="*/ 2610400 w 2680723"/>
              <a:gd name="connsiteY3" fmla="*/ 694245 h 810000"/>
              <a:gd name="connsiteX4" fmla="*/ 2680723 w 2680723"/>
              <a:gd name="connsiteY4" fmla="*/ 810000 h 810000"/>
              <a:gd name="connsiteX5" fmla="*/ 405000 w 2680723"/>
              <a:gd name="connsiteY5" fmla="*/ 810000 h 810000"/>
              <a:gd name="connsiteX6" fmla="*/ 0 w 2680723"/>
              <a:gd name="connsiteY6" fmla="*/ 405000 h 810000"/>
              <a:gd name="connsiteX7" fmla="*/ 405000 w 2680723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723" h="810000">
                <a:moveTo>
                  <a:pt x="405000" y="0"/>
                </a:moveTo>
                <a:lnTo>
                  <a:pt x="2357305" y="0"/>
                </a:lnTo>
                <a:lnTo>
                  <a:pt x="2357447" y="931"/>
                </a:lnTo>
                <a:cubicBezTo>
                  <a:pt x="2407800" y="247000"/>
                  <a:pt x="2494018" y="480004"/>
                  <a:pt x="2610400" y="694245"/>
                </a:cubicBezTo>
                <a:lnTo>
                  <a:pt x="268072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8372E26-6B7B-4805-BA1B-045FB1462CE8}"/>
              </a:ext>
            </a:extLst>
          </p:cNvPr>
          <p:cNvSpPr txBox="1"/>
          <p:nvPr/>
        </p:nvSpPr>
        <p:spPr>
          <a:xfrm>
            <a:off x="3699661" y="2094043"/>
            <a:ext cx="469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1</a:t>
            </a:r>
            <a:endParaRPr lang="ru-RU" sz="30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EC089-E33A-44FA-B342-4718F9741BA8}"/>
              </a:ext>
            </a:extLst>
          </p:cNvPr>
          <p:cNvSpPr txBox="1"/>
          <p:nvPr/>
        </p:nvSpPr>
        <p:spPr>
          <a:xfrm>
            <a:off x="3321018" y="2759069"/>
            <a:ext cx="469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2</a:t>
            </a:r>
            <a:endParaRPr lang="ru-RU" sz="3000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CC20361-EF18-4ADC-A2A8-2E422BDDC029}"/>
              </a:ext>
            </a:extLst>
          </p:cNvPr>
          <p:cNvSpPr txBox="1"/>
          <p:nvPr/>
        </p:nvSpPr>
        <p:spPr>
          <a:xfrm>
            <a:off x="3040191" y="3425285"/>
            <a:ext cx="469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3</a:t>
            </a:r>
            <a:endParaRPr lang="ru-RU" sz="30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0227744-D950-4467-81A6-DAC8B3521948}"/>
              </a:ext>
            </a:extLst>
          </p:cNvPr>
          <p:cNvSpPr txBox="1"/>
          <p:nvPr/>
        </p:nvSpPr>
        <p:spPr>
          <a:xfrm>
            <a:off x="3321018" y="4089717"/>
            <a:ext cx="469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4</a:t>
            </a:r>
            <a:endParaRPr lang="ru-RU" sz="30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7426AA2-B867-4169-AF0A-DB67F3351F17}"/>
              </a:ext>
            </a:extLst>
          </p:cNvPr>
          <p:cNvSpPr txBox="1"/>
          <p:nvPr/>
        </p:nvSpPr>
        <p:spPr>
          <a:xfrm>
            <a:off x="5899386" y="4115161"/>
            <a:ext cx="469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/>
              <a:t>5</a:t>
            </a:r>
            <a:endParaRPr lang="ru-RU" sz="3000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1512514-0A85-48D2-AF22-6D30025010EA}"/>
              </a:ext>
            </a:extLst>
          </p:cNvPr>
          <p:cNvSpPr txBox="1"/>
          <p:nvPr/>
        </p:nvSpPr>
        <p:spPr>
          <a:xfrm>
            <a:off x="5889282" y="2756099"/>
            <a:ext cx="469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/>
              <a:t>7</a:t>
            </a:r>
            <a:endParaRPr lang="ru-RU" sz="3000" b="1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A4A3F31-CE89-45B7-BFE7-7F3DEB2FC9CF}"/>
              </a:ext>
            </a:extLst>
          </p:cNvPr>
          <p:cNvSpPr txBox="1"/>
          <p:nvPr/>
        </p:nvSpPr>
        <p:spPr>
          <a:xfrm>
            <a:off x="5462997" y="2094043"/>
            <a:ext cx="584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/>
              <a:t>8</a:t>
            </a:r>
            <a:endParaRPr lang="ru-RU" sz="30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47FBD18-C051-4693-94C3-10A0F974CCCA}"/>
              </a:ext>
            </a:extLst>
          </p:cNvPr>
          <p:cNvSpPr txBox="1"/>
          <p:nvPr/>
        </p:nvSpPr>
        <p:spPr>
          <a:xfrm>
            <a:off x="6157728" y="3409696"/>
            <a:ext cx="469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/>
              <a:t>6</a:t>
            </a:r>
            <a:endParaRPr lang="ru-RU" sz="3000" b="1" dirty="0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B22811D1-38BF-4649-88AA-49C025A0C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7745" y="2094043"/>
            <a:ext cx="270000" cy="27000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10DAFC3B-8BB4-43B0-9337-F800D2FDF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2431" y="2756099"/>
            <a:ext cx="270000" cy="27000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4938CA-246B-4D30-8686-61FBAE3D5E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4395" y="3429452"/>
            <a:ext cx="270000" cy="2700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9E846592-23D7-4D72-B7C8-1464385F96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342431" y="4128768"/>
            <a:ext cx="270000" cy="27000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B643A191-8BDC-4EF0-995F-8CCEEDE1DF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677745" y="4775681"/>
            <a:ext cx="270000" cy="27000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42207C3E-13D8-4D16-8288-B2C40C0930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761354" y="4771139"/>
            <a:ext cx="270000" cy="27000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40F6585D-B5FD-4751-9FF4-7E9E1133D3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124766" y="4071906"/>
            <a:ext cx="270000" cy="27000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7EEF918E-AC41-4530-943E-E595CAEEA18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403469" y="3425285"/>
            <a:ext cx="270000" cy="27000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31BF1E2A-DABC-42D6-9FC5-D1A866AD125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761354" y="2088137"/>
            <a:ext cx="270000" cy="270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CC5F41-7CE9-4962-8B3F-E7C657666CF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117958" y="2756099"/>
            <a:ext cx="270000" cy="2700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27157E0E-3257-495C-9EE8-4ED359D57004}"/>
              </a:ext>
            </a:extLst>
          </p:cNvPr>
          <p:cNvSpPr txBox="1"/>
          <p:nvPr/>
        </p:nvSpPr>
        <p:spPr>
          <a:xfrm>
            <a:off x="1882747" y="2045226"/>
            <a:ext cx="152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Компетентнісне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спрямування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98BC0E8-3E03-402D-9D54-2A4BE8CCE502}"/>
              </a:ext>
            </a:extLst>
          </p:cNvPr>
          <p:cNvSpPr txBox="1"/>
          <p:nvPr/>
        </p:nvSpPr>
        <p:spPr>
          <a:xfrm>
            <a:off x="1411490" y="2618673"/>
            <a:ext cx="1813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 зорієнтована освітня діяльність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4863C96-C4F7-439D-BCE3-D3A757F99AF8}"/>
              </a:ext>
            </a:extLst>
          </p:cNvPr>
          <p:cNvSpPr txBox="1"/>
          <p:nvPr/>
        </p:nvSpPr>
        <p:spPr>
          <a:xfrm>
            <a:off x="1411489" y="4070451"/>
            <a:ext cx="176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 на соціалізацію учнів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8DA4FF7-6755-4153-9C56-3B31881864B4}"/>
              </a:ext>
            </a:extLst>
          </p:cNvPr>
          <p:cNvSpPr txBox="1"/>
          <p:nvPr/>
        </p:nvSpPr>
        <p:spPr>
          <a:xfrm>
            <a:off x="6444208" y="4077072"/>
            <a:ext cx="2140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критичного мислення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0F9EAA1-B6C6-41F9-920E-7C15A1B03BDE}"/>
              </a:ext>
            </a:extLst>
          </p:cNvPr>
          <p:cNvSpPr txBox="1"/>
          <p:nvPr/>
        </p:nvSpPr>
        <p:spPr>
          <a:xfrm>
            <a:off x="1260091" y="3544505"/>
            <a:ext cx="1698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Діяльнісна основа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74F31D7-ECE8-4569-9FEA-01B151F86E19}"/>
              </a:ext>
            </a:extLst>
          </p:cNvPr>
          <p:cNvSpPr txBox="1"/>
          <p:nvPr/>
        </p:nvSpPr>
        <p:spPr>
          <a:xfrm>
            <a:off x="6286582" y="2036266"/>
            <a:ext cx="132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фасилітатор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584F987D-2F93-44A3-A77E-4F36F5E10D9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214455" y="2630980"/>
            <a:ext cx="1452714" cy="1452714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1F3A3C82-27DE-4FDC-92AF-7454A5E9E7AF}"/>
              </a:ext>
            </a:extLst>
          </p:cNvPr>
          <p:cNvSpPr txBox="1"/>
          <p:nvPr/>
        </p:nvSpPr>
        <p:spPr>
          <a:xfrm>
            <a:off x="6603106" y="2799217"/>
            <a:ext cx="182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методики навчання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E38DB71-EB1D-4287-959C-6D6B3E73551F}"/>
              </a:ext>
            </a:extLst>
          </p:cNvPr>
          <p:cNvSpPr txBox="1"/>
          <p:nvPr/>
        </p:nvSpPr>
        <p:spPr>
          <a:xfrm>
            <a:off x="6708875" y="3533911"/>
            <a:ext cx="1694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ІКТ - технології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78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2376488" y="1233488"/>
            <a:ext cx="4391025" cy="4391025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A4D82E12-B18B-48B9-BB47-403538FB90F5}"/>
              </a:ext>
            </a:extLst>
          </p:cNvPr>
          <p:cNvSpPr/>
          <p:nvPr/>
        </p:nvSpPr>
        <p:spPr>
          <a:xfrm flipH="1">
            <a:off x="3563888" y="2708920"/>
            <a:ext cx="1071925" cy="997806"/>
          </a:xfrm>
          <a:custGeom>
            <a:avLst/>
            <a:gdLst>
              <a:gd name="connsiteX0" fmla="*/ 0 w 1429233"/>
              <a:gd name="connsiteY0" fmla="*/ 0 h 1330408"/>
              <a:gd name="connsiteX1" fmla="*/ 0 w 1429233"/>
              <a:gd name="connsiteY1" fmla="*/ 276317 h 1330408"/>
              <a:gd name="connsiteX2" fmla="*/ 59027 w 1429233"/>
              <a:gd name="connsiteY2" fmla="*/ 279297 h 1330408"/>
              <a:gd name="connsiteX3" fmla="*/ 1144858 w 1429233"/>
              <a:gd name="connsiteY3" fmla="*/ 1261009 h 1330408"/>
              <a:gd name="connsiteX4" fmla="*/ 1155450 w 1429233"/>
              <a:gd name="connsiteY4" fmla="*/ 1330408 h 1330408"/>
              <a:gd name="connsiteX5" fmla="*/ 1429233 w 1429233"/>
              <a:gd name="connsiteY5" fmla="*/ 1330408 h 1330408"/>
              <a:gd name="connsiteX6" fmla="*/ 1409373 w 1429233"/>
              <a:gd name="connsiteY6" fmla="*/ 1200278 h 1330408"/>
              <a:gd name="connsiteX7" fmla="*/ 86633 w 1429233"/>
              <a:gd name="connsiteY7" fmla="*/ 4375 h 1330408"/>
              <a:gd name="connsiteX8" fmla="*/ 0 w 1429233"/>
              <a:gd name="connsiteY8" fmla="*/ 0 h 133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233" h="1330408">
                <a:moveTo>
                  <a:pt x="0" y="0"/>
                </a:moveTo>
                <a:lnTo>
                  <a:pt x="0" y="276317"/>
                </a:lnTo>
                <a:lnTo>
                  <a:pt x="59027" y="279297"/>
                </a:lnTo>
                <a:cubicBezTo>
                  <a:pt x="599842" y="334220"/>
                  <a:pt x="1037709" y="737380"/>
                  <a:pt x="1144858" y="1261009"/>
                </a:cubicBezTo>
                <a:lnTo>
                  <a:pt x="1155450" y="1330408"/>
                </a:lnTo>
                <a:lnTo>
                  <a:pt x="1429233" y="1330408"/>
                </a:lnTo>
                <a:lnTo>
                  <a:pt x="1409373" y="1200278"/>
                </a:lnTo>
                <a:cubicBezTo>
                  <a:pt x="1278845" y="562403"/>
                  <a:pt x="745444" y="71281"/>
                  <a:pt x="86633" y="4375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">
                <a:schemeClr val="accent1">
                  <a:alpha val="14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Полилиния: фигура 121">
            <a:extLst>
              <a:ext uri="{FF2B5EF4-FFF2-40B4-BE49-F238E27FC236}">
                <a16:creationId xmlns:a16="http://schemas.microsoft.com/office/drawing/2014/main" id="{51799573-77B3-4033-A656-A435DBCE2B1D}"/>
              </a:ext>
            </a:extLst>
          </p:cNvPr>
          <p:cNvSpPr/>
          <p:nvPr/>
        </p:nvSpPr>
        <p:spPr>
          <a:xfrm flipH="1">
            <a:off x="4866410" y="2604527"/>
            <a:ext cx="1072445" cy="1001216"/>
          </a:xfrm>
          <a:custGeom>
            <a:avLst/>
            <a:gdLst>
              <a:gd name="connsiteX0" fmla="*/ 1429927 w 1429927"/>
              <a:gd name="connsiteY0" fmla="*/ 0 h 1334955"/>
              <a:gd name="connsiteX1" fmla="*/ 1343294 w 1429927"/>
              <a:gd name="connsiteY1" fmla="*/ 4375 h 1334955"/>
              <a:gd name="connsiteX2" fmla="*/ 20554 w 1429927"/>
              <a:gd name="connsiteY2" fmla="*/ 1200278 h 1334955"/>
              <a:gd name="connsiteX3" fmla="*/ 0 w 1429927"/>
              <a:gd name="connsiteY3" fmla="*/ 1334955 h 1334955"/>
              <a:gd name="connsiteX4" fmla="*/ 273783 w 1429927"/>
              <a:gd name="connsiteY4" fmla="*/ 1334955 h 1334955"/>
              <a:gd name="connsiteX5" fmla="*/ 285069 w 1429927"/>
              <a:gd name="connsiteY5" fmla="*/ 1261009 h 1334955"/>
              <a:gd name="connsiteX6" fmla="*/ 1370900 w 1429927"/>
              <a:gd name="connsiteY6" fmla="*/ 279297 h 1334955"/>
              <a:gd name="connsiteX7" fmla="*/ 1429927 w 1429927"/>
              <a:gd name="connsiteY7" fmla="*/ 276317 h 1334955"/>
              <a:gd name="connsiteX8" fmla="*/ 1429927 w 1429927"/>
              <a:gd name="connsiteY8" fmla="*/ 0 h 13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927" h="1334955">
                <a:moveTo>
                  <a:pt x="1429927" y="0"/>
                </a:moveTo>
                <a:lnTo>
                  <a:pt x="1343294" y="4375"/>
                </a:lnTo>
                <a:cubicBezTo>
                  <a:pt x="684483" y="71281"/>
                  <a:pt x="151082" y="562403"/>
                  <a:pt x="20554" y="1200278"/>
                </a:cubicBezTo>
                <a:lnTo>
                  <a:pt x="0" y="1334955"/>
                </a:lnTo>
                <a:lnTo>
                  <a:pt x="273783" y="1334955"/>
                </a:lnTo>
                <a:lnTo>
                  <a:pt x="285069" y="1261009"/>
                </a:lnTo>
                <a:cubicBezTo>
                  <a:pt x="392218" y="737380"/>
                  <a:pt x="830085" y="334220"/>
                  <a:pt x="1370900" y="279297"/>
                </a:cubicBezTo>
                <a:lnTo>
                  <a:pt x="1429927" y="276317"/>
                </a:lnTo>
                <a:lnTo>
                  <a:pt x="1429927" y="0"/>
                </a:lnTo>
                <a:close/>
              </a:path>
            </a:pathLst>
          </a:custGeom>
          <a:gradFill>
            <a:gsLst>
              <a:gs pos="2000">
                <a:schemeClr val="accent2">
                  <a:alpha val="14000"/>
                </a:scheme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D0EA1FE8-8F70-43AD-AFBE-6334A5079D42}"/>
              </a:ext>
            </a:extLst>
          </p:cNvPr>
          <p:cNvSpPr/>
          <p:nvPr/>
        </p:nvSpPr>
        <p:spPr>
          <a:xfrm flipH="1">
            <a:off x="3557739" y="3846520"/>
            <a:ext cx="1079813" cy="1124369"/>
          </a:xfrm>
          <a:custGeom>
            <a:avLst/>
            <a:gdLst>
              <a:gd name="connsiteX0" fmla="*/ 1439751 w 1439751"/>
              <a:gd name="connsiteY0" fmla="*/ 0 h 1499159"/>
              <a:gd name="connsiteX1" fmla="*/ 1169930 w 1439751"/>
              <a:gd name="connsiteY1" fmla="*/ 0 h 1499159"/>
              <a:gd name="connsiteX2" fmla="*/ 1170000 w 1439751"/>
              <a:gd name="connsiteY2" fmla="*/ 1383 h 1499159"/>
              <a:gd name="connsiteX3" fmla="*/ 59027 w 1439751"/>
              <a:gd name="connsiteY3" fmla="*/ 1232494 h 1499159"/>
              <a:gd name="connsiteX4" fmla="*/ 0 w 1439751"/>
              <a:gd name="connsiteY4" fmla="*/ 1235475 h 1499159"/>
              <a:gd name="connsiteX5" fmla="*/ 0 w 1439751"/>
              <a:gd name="connsiteY5" fmla="*/ 1499159 h 1499159"/>
              <a:gd name="connsiteX6" fmla="*/ 86633 w 1439751"/>
              <a:gd name="connsiteY6" fmla="*/ 1494784 h 1499159"/>
              <a:gd name="connsiteX7" fmla="*/ 1432217 w 1439751"/>
              <a:gd name="connsiteY7" fmla="*/ 149200 h 1499159"/>
              <a:gd name="connsiteX8" fmla="*/ 1439751 w 1439751"/>
              <a:gd name="connsiteY8" fmla="*/ 0 h 149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751" h="1499159">
                <a:moveTo>
                  <a:pt x="1439751" y="0"/>
                </a:moveTo>
                <a:lnTo>
                  <a:pt x="1169930" y="0"/>
                </a:lnTo>
                <a:lnTo>
                  <a:pt x="1170000" y="1383"/>
                </a:lnTo>
                <a:cubicBezTo>
                  <a:pt x="1170000" y="642119"/>
                  <a:pt x="683044" y="1169122"/>
                  <a:pt x="59027" y="1232494"/>
                </a:cubicBezTo>
                <a:lnTo>
                  <a:pt x="0" y="1235475"/>
                </a:lnTo>
                <a:lnTo>
                  <a:pt x="0" y="1499159"/>
                </a:lnTo>
                <a:lnTo>
                  <a:pt x="86633" y="1494784"/>
                </a:lnTo>
                <a:cubicBezTo>
                  <a:pt x="796121" y="1422732"/>
                  <a:pt x="1360165" y="858688"/>
                  <a:pt x="1432217" y="149200"/>
                </a:cubicBezTo>
                <a:lnTo>
                  <a:pt x="1439751" y="0"/>
                </a:lnTo>
                <a:close/>
              </a:path>
            </a:pathLst>
          </a:custGeom>
          <a:gradFill>
            <a:gsLst>
              <a:gs pos="2000">
                <a:schemeClr val="accent4">
                  <a:alpha val="14000"/>
                </a:schemeClr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B02AB8C5-5773-49B4-A0E5-F5F4C976BFFC}"/>
              </a:ext>
            </a:extLst>
          </p:cNvPr>
          <p:cNvSpPr/>
          <p:nvPr/>
        </p:nvSpPr>
        <p:spPr>
          <a:xfrm flipH="1">
            <a:off x="4900730" y="3855717"/>
            <a:ext cx="1079813" cy="1124369"/>
          </a:xfrm>
          <a:custGeom>
            <a:avLst/>
            <a:gdLst>
              <a:gd name="connsiteX0" fmla="*/ 269821 w 1439751"/>
              <a:gd name="connsiteY0" fmla="*/ 0 h 1499159"/>
              <a:gd name="connsiteX1" fmla="*/ 0 w 1439751"/>
              <a:gd name="connsiteY1" fmla="*/ 0 h 1499159"/>
              <a:gd name="connsiteX2" fmla="*/ 7534 w 1439751"/>
              <a:gd name="connsiteY2" fmla="*/ 149200 h 1499159"/>
              <a:gd name="connsiteX3" fmla="*/ 1353118 w 1439751"/>
              <a:gd name="connsiteY3" fmla="*/ 1494784 h 1499159"/>
              <a:gd name="connsiteX4" fmla="*/ 1439751 w 1439751"/>
              <a:gd name="connsiteY4" fmla="*/ 1499159 h 1499159"/>
              <a:gd name="connsiteX5" fmla="*/ 1439751 w 1439751"/>
              <a:gd name="connsiteY5" fmla="*/ 1235475 h 1499159"/>
              <a:gd name="connsiteX6" fmla="*/ 1380724 w 1439751"/>
              <a:gd name="connsiteY6" fmla="*/ 1232494 h 1499159"/>
              <a:gd name="connsiteX7" fmla="*/ 269751 w 1439751"/>
              <a:gd name="connsiteY7" fmla="*/ 1383 h 1499159"/>
              <a:gd name="connsiteX8" fmla="*/ 269821 w 1439751"/>
              <a:gd name="connsiteY8" fmla="*/ 0 h 149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751" h="1499159">
                <a:moveTo>
                  <a:pt x="269821" y="0"/>
                </a:moveTo>
                <a:lnTo>
                  <a:pt x="0" y="0"/>
                </a:lnTo>
                <a:lnTo>
                  <a:pt x="7534" y="149200"/>
                </a:lnTo>
                <a:cubicBezTo>
                  <a:pt x="79586" y="858688"/>
                  <a:pt x="643630" y="1422732"/>
                  <a:pt x="1353118" y="1494784"/>
                </a:cubicBezTo>
                <a:lnTo>
                  <a:pt x="1439751" y="1499159"/>
                </a:lnTo>
                <a:lnTo>
                  <a:pt x="1439751" y="1235475"/>
                </a:lnTo>
                <a:lnTo>
                  <a:pt x="1380724" y="1232494"/>
                </a:lnTo>
                <a:cubicBezTo>
                  <a:pt x="756707" y="1169122"/>
                  <a:pt x="269751" y="642119"/>
                  <a:pt x="269751" y="1383"/>
                </a:cubicBezTo>
                <a:lnTo>
                  <a:pt x="269821" y="0"/>
                </a:lnTo>
                <a:close/>
              </a:path>
            </a:pathLst>
          </a:custGeom>
          <a:gradFill>
            <a:gsLst>
              <a:gs pos="2000">
                <a:schemeClr val="accent3"/>
              </a:gs>
              <a:gs pos="100000">
                <a:schemeClr val="accent3">
                  <a:alpha val="14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3929329" y="2497820"/>
            <a:ext cx="1856250" cy="1856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Круг: прозрачная заливка 125">
            <a:extLst>
              <a:ext uri="{FF2B5EF4-FFF2-40B4-BE49-F238E27FC236}">
                <a16:creationId xmlns:a16="http://schemas.microsoft.com/office/drawing/2014/main" id="{43F413EB-00DA-482F-A618-E5E702D82CA0}"/>
              </a:ext>
            </a:extLst>
          </p:cNvPr>
          <p:cNvSpPr/>
          <p:nvPr/>
        </p:nvSpPr>
        <p:spPr>
          <a:xfrm>
            <a:off x="3864851" y="2936304"/>
            <a:ext cx="1876513" cy="1774754"/>
          </a:xfrm>
          <a:prstGeom prst="donut">
            <a:avLst>
              <a:gd name="adj" fmla="val 486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CF56C1-B19D-496A-97C5-E5DF9501C99A}"/>
              </a:ext>
            </a:extLst>
          </p:cNvPr>
          <p:cNvSpPr txBox="1"/>
          <p:nvPr/>
        </p:nvSpPr>
        <p:spPr>
          <a:xfrm>
            <a:off x="3797128" y="3180701"/>
            <a:ext cx="2001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uk-UA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Структура</a:t>
            </a:r>
          </a:p>
          <a:p>
            <a:pPr algn="ctr" defTabSz="685800"/>
            <a:r>
              <a:rPr lang="uk-UA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сучасного</a:t>
            </a:r>
          </a:p>
          <a:p>
            <a:pPr algn="ctr" defTabSz="685800"/>
            <a:r>
              <a:rPr lang="uk-UA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уроку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B9C499E-342F-47F5-80FC-88EF06338372}"/>
              </a:ext>
            </a:extLst>
          </p:cNvPr>
          <p:cNvGrpSpPr/>
          <p:nvPr/>
        </p:nvGrpSpPr>
        <p:grpSpPr>
          <a:xfrm>
            <a:off x="2405230" y="1476668"/>
            <a:ext cx="4745698" cy="4622647"/>
            <a:chOff x="3377675" y="203612"/>
            <a:chExt cx="6234920" cy="62549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4" name="Полилиния: фигура 113">
              <a:extLst>
                <a:ext uri="{FF2B5EF4-FFF2-40B4-BE49-F238E27FC236}">
                  <a16:creationId xmlns:a16="http://schemas.microsoft.com/office/drawing/2014/main" id="{53175240-AB6F-4EA5-B35B-2DF1066ECD1C}"/>
                </a:ext>
              </a:extLst>
            </p:cNvPr>
            <p:cNvSpPr/>
            <p:nvPr/>
          </p:nvSpPr>
          <p:spPr>
            <a:xfrm flipH="1">
              <a:off x="3377675" y="721762"/>
              <a:ext cx="3033325" cy="2499348"/>
            </a:xfrm>
            <a:custGeom>
              <a:avLst/>
              <a:gdLst>
                <a:gd name="connsiteX0" fmla="*/ 2880000 w 2880000"/>
                <a:gd name="connsiteY0" fmla="*/ 0 h 2520000"/>
                <a:gd name="connsiteX1" fmla="*/ 849492 w 2880000"/>
                <a:gd name="connsiteY1" fmla="*/ 0 h 2520000"/>
                <a:gd name="connsiteX2" fmla="*/ 0 w 2880000"/>
                <a:gd name="connsiteY2" fmla="*/ 849492 h 2520000"/>
                <a:gd name="connsiteX3" fmla="*/ 0 w 2880000"/>
                <a:gd name="connsiteY3" fmla="*/ 1189592 h 2520000"/>
                <a:gd name="connsiteX4" fmla="*/ 86633 w 2880000"/>
                <a:gd name="connsiteY4" fmla="*/ 1193967 h 2520000"/>
                <a:gd name="connsiteX5" fmla="*/ 1409373 w 2880000"/>
                <a:gd name="connsiteY5" fmla="*/ 2389870 h 2520000"/>
                <a:gd name="connsiteX6" fmla="*/ 1429233 w 2880000"/>
                <a:gd name="connsiteY6" fmla="*/ 2520000 h 2520000"/>
                <a:gd name="connsiteX7" fmla="*/ 2030508 w 2880000"/>
                <a:gd name="connsiteY7" fmla="*/ 2520000 h 2520000"/>
                <a:gd name="connsiteX8" fmla="*/ 2880000 w 2880000"/>
                <a:gd name="connsiteY8" fmla="*/ 1670508 h 2520000"/>
                <a:gd name="connsiteX9" fmla="*/ 2880000 w 2880000"/>
                <a:gd name="connsiteY9" fmla="*/ 0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0000" h="2520000">
                  <a:moveTo>
                    <a:pt x="2880000" y="0"/>
                  </a:moveTo>
                  <a:lnTo>
                    <a:pt x="849492" y="0"/>
                  </a:lnTo>
                  <a:cubicBezTo>
                    <a:pt x="380331" y="0"/>
                    <a:pt x="0" y="380331"/>
                    <a:pt x="0" y="849492"/>
                  </a:cubicBezTo>
                  <a:lnTo>
                    <a:pt x="0" y="1189592"/>
                  </a:lnTo>
                  <a:lnTo>
                    <a:pt x="86633" y="1193967"/>
                  </a:lnTo>
                  <a:cubicBezTo>
                    <a:pt x="745444" y="1260873"/>
                    <a:pt x="1278845" y="1751995"/>
                    <a:pt x="1409373" y="2389870"/>
                  </a:cubicBezTo>
                  <a:lnTo>
                    <a:pt x="1429233" y="2520000"/>
                  </a:lnTo>
                  <a:lnTo>
                    <a:pt x="2030508" y="2520000"/>
                  </a:lnTo>
                  <a:cubicBezTo>
                    <a:pt x="2499669" y="2520000"/>
                    <a:pt x="2880000" y="2139669"/>
                    <a:pt x="2880000" y="1670508"/>
                  </a:cubicBezTo>
                  <a:lnTo>
                    <a:pt x="288000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/>
              <a:endParaRPr lang="ru-RU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id="{6D6172BF-1865-4314-9CF3-2C159B21A1F9}"/>
                </a:ext>
              </a:extLst>
            </p:cNvPr>
            <p:cNvSpPr/>
            <p:nvPr/>
          </p:nvSpPr>
          <p:spPr>
            <a:xfrm flipH="1">
              <a:off x="6545998" y="726309"/>
              <a:ext cx="3066596" cy="2535751"/>
            </a:xfrm>
            <a:custGeom>
              <a:avLst/>
              <a:gdLst>
                <a:gd name="connsiteX0" fmla="*/ 2030508 w 2880000"/>
                <a:gd name="connsiteY0" fmla="*/ 0 h 2520000"/>
                <a:gd name="connsiteX1" fmla="*/ 0 w 2880000"/>
                <a:gd name="connsiteY1" fmla="*/ 0 h 2520000"/>
                <a:gd name="connsiteX2" fmla="*/ 0 w 2880000"/>
                <a:gd name="connsiteY2" fmla="*/ 1670508 h 2520000"/>
                <a:gd name="connsiteX3" fmla="*/ 849492 w 2880000"/>
                <a:gd name="connsiteY3" fmla="*/ 2520000 h 2520000"/>
                <a:gd name="connsiteX4" fmla="*/ 1450073 w 2880000"/>
                <a:gd name="connsiteY4" fmla="*/ 2520000 h 2520000"/>
                <a:gd name="connsiteX5" fmla="*/ 1470627 w 2880000"/>
                <a:gd name="connsiteY5" fmla="*/ 2385323 h 2520000"/>
                <a:gd name="connsiteX6" fmla="*/ 2793367 w 2880000"/>
                <a:gd name="connsiteY6" fmla="*/ 1189420 h 2520000"/>
                <a:gd name="connsiteX7" fmla="*/ 2880000 w 2880000"/>
                <a:gd name="connsiteY7" fmla="*/ 1185045 h 2520000"/>
                <a:gd name="connsiteX8" fmla="*/ 2880000 w 2880000"/>
                <a:gd name="connsiteY8" fmla="*/ 849492 h 2520000"/>
                <a:gd name="connsiteX9" fmla="*/ 2030508 w 2880000"/>
                <a:gd name="connsiteY9" fmla="*/ 0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0000" h="2520000">
                  <a:moveTo>
                    <a:pt x="2030508" y="0"/>
                  </a:moveTo>
                  <a:lnTo>
                    <a:pt x="0" y="0"/>
                  </a:lnTo>
                  <a:lnTo>
                    <a:pt x="0" y="1670508"/>
                  </a:lnTo>
                  <a:cubicBezTo>
                    <a:pt x="0" y="2139669"/>
                    <a:pt x="380331" y="2520000"/>
                    <a:pt x="849492" y="2520000"/>
                  </a:cubicBezTo>
                  <a:lnTo>
                    <a:pt x="1450073" y="2520000"/>
                  </a:lnTo>
                  <a:lnTo>
                    <a:pt x="1470627" y="2385323"/>
                  </a:lnTo>
                  <a:cubicBezTo>
                    <a:pt x="1601155" y="1747448"/>
                    <a:pt x="2134556" y="1256326"/>
                    <a:pt x="2793367" y="1189420"/>
                  </a:cubicBezTo>
                  <a:lnTo>
                    <a:pt x="2880000" y="1185045"/>
                  </a:lnTo>
                  <a:lnTo>
                    <a:pt x="2880000" y="849492"/>
                  </a:lnTo>
                  <a:cubicBezTo>
                    <a:pt x="2880000" y="380331"/>
                    <a:pt x="2499669" y="0"/>
                    <a:pt x="2030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/>
              <a:endParaRPr lang="ru-RU" sz="1350" dirty="0">
                <a:solidFill>
                  <a:srgbClr val="9F2936"/>
                </a:solidFill>
                <a:latin typeface="Calibri" panose="020F0502020204030204"/>
              </a:endParaRPr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A722D148-6E37-4823-9A4C-BAE5B10BE641}"/>
                </a:ext>
              </a:extLst>
            </p:cNvPr>
            <p:cNvSpPr/>
            <p:nvPr/>
          </p:nvSpPr>
          <p:spPr>
            <a:xfrm flipH="1">
              <a:off x="3377676" y="3420379"/>
              <a:ext cx="3033323" cy="2520000"/>
            </a:xfrm>
            <a:custGeom>
              <a:avLst/>
              <a:gdLst>
                <a:gd name="connsiteX0" fmla="*/ 2030508 w 2880000"/>
                <a:gd name="connsiteY0" fmla="*/ 0 h 2520000"/>
                <a:gd name="connsiteX1" fmla="*/ 1439751 w 2880000"/>
                <a:gd name="connsiteY1" fmla="*/ 0 h 2520000"/>
                <a:gd name="connsiteX2" fmla="*/ 1432217 w 2880000"/>
                <a:gd name="connsiteY2" fmla="*/ 149200 h 2520000"/>
                <a:gd name="connsiteX3" fmla="*/ 86633 w 2880000"/>
                <a:gd name="connsiteY3" fmla="*/ 1494784 h 2520000"/>
                <a:gd name="connsiteX4" fmla="*/ 0 w 2880000"/>
                <a:gd name="connsiteY4" fmla="*/ 1499159 h 2520000"/>
                <a:gd name="connsiteX5" fmla="*/ 0 w 2880000"/>
                <a:gd name="connsiteY5" fmla="*/ 1670508 h 2520000"/>
                <a:gd name="connsiteX6" fmla="*/ 849492 w 2880000"/>
                <a:gd name="connsiteY6" fmla="*/ 2520000 h 2520000"/>
                <a:gd name="connsiteX7" fmla="*/ 2880000 w 2880000"/>
                <a:gd name="connsiteY7" fmla="*/ 2520000 h 2520000"/>
                <a:gd name="connsiteX8" fmla="*/ 2880000 w 2880000"/>
                <a:gd name="connsiteY8" fmla="*/ 849492 h 2520000"/>
                <a:gd name="connsiteX9" fmla="*/ 2030508 w 2880000"/>
                <a:gd name="connsiteY9" fmla="*/ 0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0000" h="2520000">
                  <a:moveTo>
                    <a:pt x="2030508" y="0"/>
                  </a:moveTo>
                  <a:lnTo>
                    <a:pt x="1439751" y="0"/>
                  </a:lnTo>
                  <a:lnTo>
                    <a:pt x="1432217" y="149200"/>
                  </a:lnTo>
                  <a:cubicBezTo>
                    <a:pt x="1360165" y="858688"/>
                    <a:pt x="796121" y="1422732"/>
                    <a:pt x="86633" y="1494784"/>
                  </a:cubicBezTo>
                  <a:lnTo>
                    <a:pt x="0" y="1499159"/>
                  </a:lnTo>
                  <a:lnTo>
                    <a:pt x="0" y="1670508"/>
                  </a:lnTo>
                  <a:cubicBezTo>
                    <a:pt x="0" y="2139669"/>
                    <a:pt x="380331" y="2520000"/>
                    <a:pt x="849492" y="2520000"/>
                  </a:cubicBezTo>
                  <a:lnTo>
                    <a:pt x="2880000" y="2520000"/>
                  </a:lnTo>
                  <a:lnTo>
                    <a:pt x="2880000" y="849492"/>
                  </a:lnTo>
                  <a:cubicBezTo>
                    <a:pt x="2880000" y="380331"/>
                    <a:pt x="2499669" y="0"/>
                    <a:pt x="2030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Полилиния: фигура 97">
              <a:extLst>
                <a:ext uri="{FF2B5EF4-FFF2-40B4-BE49-F238E27FC236}">
                  <a16:creationId xmlns:a16="http://schemas.microsoft.com/office/drawing/2014/main" id="{89D72436-BD3C-4A03-8503-C64AEF3CCE38}"/>
                </a:ext>
              </a:extLst>
            </p:cNvPr>
            <p:cNvSpPr/>
            <p:nvPr/>
          </p:nvSpPr>
          <p:spPr>
            <a:xfrm flipH="1">
              <a:off x="6545997" y="3420378"/>
              <a:ext cx="3066598" cy="2535752"/>
            </a:xfrm>
            <a:custGeom>
              <a:avLst/>
              <a:gdLst>
                <a:gd name="connsiteX0" fmla="*/ 1440249 w 2880000"/>
                <a:gd name="connsiteY0" fmla="*/ 0 h 2520000"/>
                <a:gd name="connsiteX1" fmla="*/ 849492 w 2880000"/>
                <a:gd name="connsiteY1" fmla="*/ 0 h 2520000"/>
                <a:gd name="connsiteX2" fmla="*/ 0 w 2880000"/>
                <a:gd name="connsiteY2" fmla="*/ 849492 h 2520000"/>
                <a:gd name="connsiteX3" fmla="*/ 0 w 2880000"/>
                <a:gd name="connsiteY3" fmla="*/ 2520000 h 2520000"/>
                <a:gd name="connsiteX4" fmla="*/ 2030508 w 2880000"/>
                <a:gd name="connsiteY4" fmla="*/ 2520000 h 2520000"/>
                <a:gd name="connsiteX5" fmla="*/ 2880000 w 2880000"/>
                <a:gd name="connsiteY5" fmla="*/ 1670508 h 2520000"/>
                <a:gd name="connsiteX6" fmla="*/ 2880000 w 2880000"/>
                <a:gd name="connsiteY6" fmla="*/ 1499159 h 2520000"/>
                <a:gd name="connsiteX7" fmla="*/ 2793367 w 2880000"/>
                <a:gd name="connsiteY7" fmla="*/ 1494784 h 2520000"/>
                <a:gd name="connsiteX8" fmla="*/ 1447783 w 2880000"/>
                <a:gd name="connsiteY8" fmla="*/ 149200 h 2520000"/>
                <a:gd name="connsiteX9" fmla="*/ 1440249 w 2880000"/>
                <a:gd name="connsiteY9" fmla="*/ 0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0000" h="2520000">
                  <a:moveTo>
                    <a:pt x="1440249" y="0"/>
                  </a:moveTo>
                  <a:lnTo>
                    <a:pt x="849492" y="0"/>
                  </a:lnTo>
                  <a:cubicBezTo>
                    <a:pt x="380331" y="0"/>
                    <a:pt x="0" y="380331"/>
                    <a:pt x="0" y="849492"/>
                  </a:cubicBezTo>
                  <a:lnTo>
                    <a:pt x="0" y="2520000"/>
                  </a:lnTo>
                  <a:lnTo>
                    <a:pt x="2030508" y="2520000"/>
                  </a:lnTo>
                  <a:cubicBezTo>
                    <a:pt x="2499669" y="2520000"/>
                    <a:pt x="2880000" y="2139669"/>
                    <a:pt x="2880000" y="1670508"/>
                  </a:cubicBezTo>
                  <a:lnTo>
                    <a:pt x="2880000" y="1499159"/>
                  </a:lnTo>
                  <a:lnTo>
                    <a:pt x="2793367" y="1494784"/>
                  </a:lnTo>
                  <a:cubicBezTo>
                    <a:pt x="2083879" y="1422732"/>
                    <a:pt x="1519835" y="858688"/>
                    <a:pt x="1447783" y="149200"/>
                  </a:cubicBezTo>
                  <a:lnTo>
                    <a:pt x="14402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/>
              <a:endParaRPr lang="ru-RU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F4DF1013-BB6D-4DBE-AEB7-979ACC5D9021}"/>
                </a:ext>
              </a:extLst>
            </p:cNvPr>
            <p:cNvSpPr/>
            <p:nvPr/>
          </p:nvSpPr>
          <p:spPr>
            <a:xfrm>
              <a:off x="4259031" y="203612"/>
              <a:ext cx="1036300" cy="1036300"/>
            </a:xfrm>
            <a:prstGeom prst="ellipse">
              <a:avLst/>
            </a:prstGeom>
            <a:solidFill>
              <a:schemeClr val="accent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uk-UA" sz="2000" b="1" dirty="0">
                  <a:solidFill>
                    <a:prstClr val="white"/>
                  </a:solidFill>
                  <a:latin typeface="Calibri" panose="020F0502020204030204"/>
                </a:rPr>
                <a:t>1.</a:t>
              </a:r>
              <a:endParaRPr lang="ru-RU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D523F5DA-1979-44BD-ADE4-4E0D4C52DF4B}"/>
                </a:ext>
              </a:extLst>
            </p:cNvPr>
            <p:cNvSpPr/>
            <p:nvPr/>
          </p:nvSpPr>
          <p:spPr>
            <a:xfrm>
              <a:off x="7661669" y="210174"/>
              <a:ext cx="1036300" cy="1036300"/>
            </a:xfrm>
            <a:prstGeom prst="ellipse">
              <a:avLst/>
            </a:prstGeom>
            <a:solidFill>
              <a:schemeClr val="accent2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uk-UA" sz="2000" b="1" dirty="0">
                  <a:solidFill>
                    <a:prstClr val="white"/>
                  </a:solidFill>
                  <a:latin typeface="Calibri" panose="020F0502020204030204"/>
                </a:rPr>
                <a:t>2.</a:t>
              </a:r>
              <a:endParaRPr lang="ru-RU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1478BB88-688C-48E0-A3E8-0B36C92B01FB}"/>
                </a:ext>
              </a:extLst>
            </p:cNvPr>
            <p:cNvSpPr/>
            <p:nvPr/>
          </p:nvSpPr>
          <p:spPr>
            <a:xfrm>
              <a:off x="7661669" y="5422230"/>
              <a:ext cx="1036300" cy="1036300"/>
            </a:xfrm>
            <a:prstGeom prst="ellipse">
              <a:avLst/>
            </a:prstGeom>
            <a:solidFill>
              <a:schemeClr val="accent3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uk-UA" sz="2000" b="1" dirty="0">
                  <a:solidFill>
                    <a:prstClr val="white"/>
                  </a:solidFill>
                  <a:latin typeface="Calibri" panose="020F0502020204030204"/>
                </a:rPr>
                <a:t>3.</a:t>
              </a:r>
              <a:endParaRPr lang="ru-RU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88FB1647-E796-463C-B372-848C4DD1B355}"/>
                </a:ext>
              </a:extLst>
            </p:cNvPr>
            <p:cNvSpPr/>
            <p:nvPr/>
          </p:nvSpPr>
          <p:spPr>
            <a:xfrm>
              <a:off x="4261131" y="5422230"/>
              <a:ext cx="1036300" cy="1036300"/>
            </a:xfrm>
            <a:prstGeom prst="ellipse">
              <a:avLst/>
            </a:prstGeom>
            <a:solidFill>
              <a:schemeClr val="accent4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uk-UA" sz="2000" b="1" dirty="0">
                  <a:solidFill>
                    <a:prstClr val="white"/>
                  </a:solidFill>
                  <a:latin typeface="Calibri" panose="020F0502020204030204"/>
                </a:rPr>
                <a:t>4.</a:t>
              </a:r>
              <a:endParaRPr lang="ru-RU" sz="20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7C7511-0A56-4B99-B895-CDEFE3BAA246}"/>
              </a:ext>
            </a:extLst>
          </p:cNvPr>
          <p:cNvSpPr txBox="1"/>
          <p:nvPr/>
        </p:nvSpPr>
        <p:spPr>
          <a:xfrm>
            <a:off x="5489706" y="2198846"/>
            <a:ext cx="1830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b="1" cap="all" dirty="0">
                <a:solidFill>
                  <a:prstClr val="white"/>
                </a:solidFill>
              </a:rPr>
              <a:t>ЕТАП ЦІЛЕВИЗ-</a:t>
            </a:r>
          </a:p>
          <a:p>
            <a:pPr defTabSz="685800"/>
            <a:r>
              <a:rPr lang="ru-RU" sz="1600" b="1" cap="all" dirty="0">
                <a:solidFill>
                  <a:prstClr val="white"/>
                </a:solidFill>
              </a:rPr>
              <a:t>НАЧЕННЯ І </a:t>
            </a:r>
          </a:p>
          <a:p>
            <a:pPr defTabSz="685800"/>
            <a:r>
              <a:rPr lang="ru-RU" sz="1600" b="1" cap="all" dirty="0">
                <a:solidFill>
                  <a:prstClr val="white"/>
                </a:solidFill>
              </a:rPr>
              <a:t>ПЛАНУВАННЯ</a:t>
            </a:r>
            <a:endParaRPr lang="ru-RU" sz="1600" b="1" cap="all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DD1842-07A0-42FE-8447-50FCCFB45D5B}"/>
              </a:ext>
            </a:extLst>
          </p:cNvPr>
          <p:cNvSpPr txBox="1"/>
          <p:nvPr/>
        </p:nvSpPr>
        <p:spPr>
          <a:xfrm>
            <a:off x="5604003" y="4275908"/>
            <a:ext cx="1967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uk-UA" sz="1600" b="1" cap="all" dirty="0">
                <a:solidFill>
                  <a:prstClr val="white"/>
                </a:solidFill>
                <a:latin typeface="Calibri" panose="020F0502020204030204"/>
              </a:rPr>
              <a:t>             ЕТАП</a:t>
            </a:r>
          </a:p>
          <a:p>
            <a:pPr defTabSz="685800"/>
            <a:r>
              <a:rPr lang="uk-UA" sz="1600" b="1" cap="all" dirty="0">
                <a:solidFill>
                  <a:prstClr val="white"/>
                </a:solidFill>
                <a:latin typeface="Calibri" panose="020F0502020204030204"/>
              </a:rPr>
              <a:t>ОПРАЦЮВАННЯ</a:t>
            </a:r>
          </a:p>
          <a:p>
            <a:pPr defTabSz="685800"/>
            <a:r>
              <a:rPr lang="uk-UA" sz="1600" b="1" cap="all" dirty="0">
                <a:solidFill>
                  <a:prstClr val="white"/>
                </a:solidFill>
                <a:latin typeface="Calibri" panose="020F0502020204030204"/>
              </a:rPr>
              <a:t>НАВЧАЛЬНОГО </a:t>
            </a:r>
          </a:p>
          <a:p>
            <a:pPr defTabSz="685800"/>
            <a:r>
              <a:rPr lang="uk-UA" sz="1600" b="1" cap="all" dirty="0">
                <a:solidFill>
                  <a:prstClr val="white"/>
                </a:solidFill>
                <a:latin typeface="Calibri" panose="020F0502020204030204"/>
              </a:rPr>
              <a:t>        МАТЕРІАЛУ</a:t>
            </a:r>
            <a:endParaRPr lang="ru-RU" sz="1600" b="1" cap="all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EC5862-F80E-43E2-9110-D20264E84FAE}"/>
              </a:ext>
            </a:extLst>
          </p:cNvPr>
          <p:cNvSpPr txBox="1"/>
          <p:nvPr/>
        </p:nvSpPr>
        <p:spPr>
          <a:xfrm>
            <a:off x="2454387" y="2306927"/>
            <a:ext cx="2066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b="1" cap="all" dirty="0">
                <a:solidFill>
                  <a:prstClr val="white"/>
                </a:solidFill>
              </a:rPr>
              <a:t>МОТИВАЦІЙНИЙ</a:t>
            </a:r>
          </a:p>
          <a:p>
            <a:pPr defTabSz="685800"/>
            <a:r>
              <a:rPr lang="ru-RU" sz="1600" b="1" cap="all" dirty="0">
                <a:solidFill>
                  <a:prstClr val="white"/>
                </a:solidFill>
              </a:rPr>
              <a:t> ЕТАП</a:t>
            </a:r>
            <a:endParaRPr lang="ru-RU" sz="1600" b="1" cap="all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A9F61B-FD09-48A6-8AA3-92FB1CECA0DD}"/>
              </a:ext>
            </a:extLst>
          </p:cNvPr>
          <p:cNvSpPr txBox="1"/>
          <p:nvPr/>
        </p:nvSpPr>
        <p:spPr>
          <a:xfrm>
            <a:off x="2370138" y="4602851"/>
            <a:ext cx="2087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uk-UA" sz="1600" b="1" cap="all" dirty="0">
                <a:solidFill>
                  <a:prstClr val="white"/>
                </a:solidFill>
                <a:latin typeface="Calibri" panose="020F0502020204030204"/>
              </a:rPr>
              <a:t>РЕФЛЕКСИВНО-</a:t>
            </a:r>
          </a:p>
          <a:p>
            <a:pPr defTabSz="685800"/>
            <a:r>
              <a:rPr lang="uk-UA" sz="1600" b="1" cap="all" dirty="0">
                <a:solidFill>
                  <a:prstClr val="white"/>
                </a:solidFill>
                <a:latin typeface="Calibri" panose="020F0502020204030204"/>
              </a:rPr>
              <a:t>ОЦІНЮВАЛЬНИЙ</a:t>
            </a:r>
          </a:p>
          <a:p>
            <a:pPr defTabSz="685800"/>
            <a:r>
              <a:rPr lang="uk-UA" sz="1600" b="1" cap="all" dirty="0">
                <a:solidFill>
                  <a:prstClr val="white"/>
                </a:solidFill>
                <a:latin typeface="Calibri" panose="020F0502020204030204"/>
              </a:rPr>
              <a:t>ЕТАП</a:t>
            </a:r>
            <a:endParaRPr lang="ru-RU" sz="1600" b="1" cap="all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0605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82240"/>
            <a:ext cx="7776864" cy="598488"/>
          </a:xfrm>
        </p:spPr>
        <p:txBody>
          <a:bodyPr>
            <a:normAutofit fontScale="90000"/>
          </a:bodyPr>
          <a:lstStyle/>
          <a:p>
            <a:br>
              <a:rPr lang="uk-UA" sz="3800" dirty="0"/>
            </a:br>
            <a:r>
              <a:rPr lang="uk-UA" sz="3800" dirty="0"/>
              <a:t>Структура сучасного уроку </a:t>
            </a:r>
            <a:br>
              <a:rPr lang="uk-UA" dirty="0"/>
            </a:b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FD7CA67-BCEE-44A9-9CC7-6E69FB073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49580"/>
              </p:ext>
            </p:extLst>
          </p:nvPr>
        </p:nvGraphicFramePr>
        <p:xfrm>
          <a:off x="1043608" y="1268760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69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Содержимое 3" descr="глобус 3.png">
            <a:extLst>
              <a:ext uri="{FF2B5EF4-FFF2-40B4-BE49-F238E27FC236}">
                <a16:creationId xmlns:a16="http://schemas.microsoft.com/office/drawing/2014/main" id="{494429BB-14B0-4A05-AE7A-95E06BF934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214938"/>
            <a:ext cx="1000125" cy="144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4" descr="свиток 5.png">
            <a:extLst>
              <a:ext uri="{FF2B5EF4-FFF2-40B4-BE49-F238E27FC236}">
                <a16:creationId xmlns:a16="http://schemas.microsoft.com/office/drawing/2014/main" id="{5AEDEFD1-A97F-48A6-8710-742051F2BF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9280" y="334877"/>
            <a:ext cx="7715949" cy="130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60" name="Содержимое 5">
            <a:extLst>
              <a:ext uri="{FF2B5EF4-FFF2-40B4-BE49-F238E27FC236}">
                <a16:creationId xmlns:a16="http://schemas.microsoft.com/office/drawing/2014/main" id="{2C2D264D-E9BD-4762-813E-5CD688C097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1550" y="1660751"/>
            <a:ext cx="8424862" cy="4454525"/>
          </a:xfrm>
        </p:spPr>
        <p:txBody>
          <a:bodyPr/>
          <a:lstStyle/>
          <a:p>
            <a:endParaRPr lang="uk-UA" altLang="ru-RU" dirty="0"/>
          </a:p>
          <a:p>
            <a:r>
              <a:rPr lang="uk-UA" altLang="ru-RU" dirty="0"/>
              <a:t>Що таке сучасний урок?</a:t>
            </a:r>
          </a:p>
          <a:p>
            <a:r>
              <a:rPr lang="uk-UA" altLang="ru-RU" dirty="0"/>
              <a:t>Що надає сучасності року?</a:t>
            </a:r>
          </a:p>
          <a:p>
            <a:r>
              <a:rPr lang="uk-UA" altLang="ru-RU" dirty="0"/>
              <a:t>Чим сьогоднішній урок відрізняється від вчорашнього? </a:t>
            </a:r>
          </a:p>
          <a:p>
            <a:endParaRPr lang="ru-RU" altLang="ru-RU" sz="1200" dirty="0"/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C2DBBEAF-D1B0-455B-B29A-545CC4273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692150"/>
            <a:ext cx="5905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3600" b="1">
                <a:solidFill>
                  <a:srgbClr val="FF0000"/>
                </a:solidFill>
                <a:latin typeface="Garamond" panose="02020404030301010803" pitchFamily="18" charset="0"/>
              </a:rPr>
              <a:t>Проблеми</a:t>
            </a:r>
            <a:endParaRPr lang="ru-RU" altLang="ru-RU" sz="3600" b="1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45062" name="Group 12">
            <a:extLst>
              <a:ext uri="{FF2B5EF4-FFF2-40B4-BE49-F238E27FC236}">
                <a16:creationId xmlns:a16="http://schemas.microsoft.com/office/drawing/2014/main" id="{87618BA2-1C04-4467-92F8-0A3587A5839C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4797425"/>
            <a:ext cx="1800225" cy="1439863"/>
            <a:chOff x="240" y="384"/>
            <a:chExt cx="804" cy="576"/>
          </a:xfrm>
        </p:grpSpPr>
        <p:sp>
          <p:nvSpPr>
            <p:cNvPr id="45063" name="AutoShape 13">
              <a:extLst>
                <a:ext uri="{FF2B5EF4-FFF2-40B4-BE49-F238E27FC236}">
                  <a16:creationId xmlns:a16="http://schemas.microsoft.com/office/drawing/2014/main" id="{891854DE-35C9-4B62-8040-54D14226AEE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3" y="640"/>
              <a:ext cx="85" cy="95"/>
            </a:xfrm>
            <a:custGeom>
              <a:avLst/>
              <a:gdLst>
                <a:gd name="T0" fmla="*/ 0 w 200"/>
                <a:gd name="T1" fmla="*/ 11 h 238"/>
                <a:gd name="T2" fmla="*/ 4 w 200"/>
                <a:gd name="T3" fmla="*/ 15 h 238"/>
                <a:gd name="T4" fmla="*/ 15 w 200"/>
                <a:gd name="T5" fmla="*/ 3 h 238"/>
                <a:gd name="T6" fmla="*/ 12 w 200"/>
                <a:gd name="T7" fmla="*/ 0 h 238"/>
                <a:gd name="T8" fmla="*/ 12 w 200"/>
                <a:gd name="T9" fmla="*/ 0 h 238"/>
                <a:gd name="T10" fmla="*/ 10 w 200"/>
                <a:gd name="T11" fmla="*/ 1 h 238"/>
                <a:gd name="T12" fmla="*/ 8 w 200"/>
                <a:gd name="T13" fmla="*/ 2 h 238"/>
                <a:gd name="T14" fmla="*/ 6 w 200"/>
                <a:gd name="T15" fmla="*/ 3 h 238"/>
                <a:gd name="T16" fmla="*/ 4 w 200"/>
                <a:gd name="T17" fmla="*/ 4 h 238"/>
                <a:gd name="T18" fmla="*/ 2 w 200"/>
                <a:gd name="T19" fmla="*/ 6 h 238"/>
                <a:gd name="T20" fmla="*/ 0 w 200"/>
                <a:gd name="T21" fmla="*/ 8 h 238"/>
                <a:gd name="T22" fmla="*/ 0 w 200"/>
                <a:gd name="T23" fmla="*/ 11 h 2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"/>
                <a:gd name="T37" fmla="*/ 0 h 238"/>
                <a:gd name="T38" fmla="*/ 200 w 200"/>
                <a:gd name="T39" fmla="*/ 238 h 2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" h="238">
                  <a:moveTo>
                    <a:pt x="0" y="171"/>
                  </a:moveTo>
                  <a:lnTo>
                    <a:pt x="49" y="238"/>
                  </a:lnTo>
                  <a:lnTo>
                    <a:pt x="200" y="46"/>
                  </a:lnTo>
                  <a:lnTo>
                    <a:pt x="161" y="0"/>
                  </a:lnTo>
                  <a:lnTo>
                    <a:pt x="153" y="3"/>
                  </a:lnTo>
                  <a:lnTo>
                    <a:pt x="135" y="12"/>
                  </a:lnTo>
                  <a:lnTo>
                    <a:pt x="107" y="26"/>
                  </a:lnTo>
                  <a:lnTo>
                    <a:pt x="77" y="46"/>
                  </a:lnTo>
                  <a:lnTo>
                    <a:pt x="46" y="70"/>
                  </a:lnTo>
                  <a:lnTo>
                    <a:pt x="21" y="100"/>
                  </a:lnTo>
                  <a:lnTo>
                    <a:pt x="3" y="133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4" name="AutoShape 14">
              <a:extLst>
                <a:ext uri="{FF2B5EF4-FFF2-40B4-BE49-F238E27FC236}">
                  <a16:creationId xmlns:a16="http://schemas.microsoft.com/office/drawing/2014/main" id="{D5C2B4E3-D1C1-4E12-B583-FFDC243CED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5" y="829"/>
              <a:ext cx="640" cy="121"/>
            </a:xfrm>
            <a:custGeom>
              <a:avLst/>
              <a:gdLst>
                <a:gd name="T0" fmla="*/ 114 w 1510"/>
                <a:gd name="T1" fmla="*/ 20 h 300"/>
                <a:gd name="T2" fmla="*/ 111 w 1510"/>
                <a:gd name="T3" fmla="*/ 19 h 300"/>
                <a:gd name="T4" fmla="*/ 105 w 1510"/>
                <a:gd name="T5" fmla="*/ 19 h 300"/>
                <a:gd name="T6" fmla="*/ 98 w 1510"/>
                <a:gd name="T7" fmla="*/ 18 h 300"/>
                <a:gd name="T8" fmla="*/ 90 w 1510"/>
                <a:gd name="T9" fmla="*/ 17 h 300"/>
                <a:gd name="T10" fmla="*/ 82 w 1510"/>
                <a:gd name="T11" fmla="*/ 17 h 300"/>
                <a:gd name="T12" fmla="*/ 74 w 1510"/>
                <a:gd name="T13" fmla="*/ 16 h 300"/>
                <a:gd name="T14" fmla="*/ 67 w 1510"/>
                <a:gd name="T15" fmla="*/ 16 h 300"/>
                <a:gd name="T16" fmla="*/ 64 w 1510"/>
                <a:gd name="T17" fmla="*/ 17 h 300"/>
                <a:gd name="T18" fmla="*/ 61 w 1510"/>
                <a:gd name="T19" fmla="*/ 18 h 300"/>
                <a:gd name="T20" fmla="*/ 60 w 1510"/>
                <a:gd name="T21" fmla="*/ 19 h 300"/>
                <a:gd name="T22" fmla="*/ 58 w 1510"/>
                <a:gd name="T23" fmla="*/ 19 h 300"/>
                <a:gd name="T24" fmla="*/ 56 w 1510"/>
                <a:gd name="T25" fmla="*/ 19 h 300"/>
                <a:gd name="T26" fmla="*/ 53 w 1510"/>
                <a:gd name="T27" fmla="*/ 19 h 300"/>
                <a:gd name="T28" fmla="*/ 52 w 1510"/>
                <a:gd name="T29" fmla="*/ 17 h 300"/>
                <a:gd name="T30" fmla="*/ 50 w 1510"/>
                <a:gd name="T31" fmla="*/ 15 h 300"/>
                <a:gd name="T32" fmla="*/ 0 w 1510"/>
                <a:gd name="T33" fmla="*/ 16 h 300"/>
                <a:gd name="T34" fmla="*/ 3 w 1510"/>
                <a:gd name="T35" fmla="*/ 9 h 300"/>
                <a:gd name="T36" fmla="*/ 4 w 1510"/>
                <a:gd name="T37" fmla="*/ 5 h 300"/>
                <a:gd name="T38" fmla="*/ 3 w 1510"/>
                <a:gd name="T39" fmla="*/ 2 h 300"/>
                <a:gd name="T40" fmla="*/ 6 w 1510"/>
                <a:gd name="T41" fmla="*/ 0 h 300"/>
                <a:gd name="T42" fmla="*/ 8 w 1510"/>
                <a:gd name="T43" fmla="*/ 0 h 300"/>
                <a:gd name="T44" fmla="*/ 12 w 1510"/>
                <a:gd name="T45" fmla="*/ 0 h 300"/>
                <a:gd name="T46" fmla="*/ 15 w 1510"/>
                <a:gd name="T47" fmla="*/ 0 h 300"/>
                <a:gd name="T48" fmla="*/ 19 w 1510"/>
                <a:gd name="T49" fmla="*/ 0 h 300"/>
                <a:gd name="T50" fmla="*/ 23 w 1510"/>
                <a:gd name="T51" fmla="*/ 0 h 300"/>
                <a:gd name="T52" fmla="*/ 26 w 1510"/>
                <a:gd name="T53" fmla="*/ 0 h 300"/>
                <a:gd name="T54" fmla="*/ 29 w 1510"/>
                <a:gd name="T55" fmla="*/ 0 h 300"/>
                <a:gd name="T56" fmla="*/ 32 w 1510"/>
                <a:gd name="T57" fmla="*/ 0 h 300"/>
                <a:gd name="T58" fmla="*/ 34 w 1510"/>
                <a:gd name="T59" fmla="*/ 0 h 300"/>
                <a:gd name="T60" fmla="*/ 38 w 1510"/>
                <a:gd name="T61" fmla="*/ 0 h 300"/>
                <a:gd name="T62" fmla="*/ 41 w 1510"/>
                <a:gd name="T63" fmla="*/ 0 h 300"/>
                <a:gd name="T64" fmla="*/ 45 w 1510"/>
                <a:gd name="T65" fmla="*/ 1 h 300"/>
                <a:gd name="T66" fmla="*/ 48 w 1510"/>
                <a:gd name="T67" fmla="*/ 1 h 300"/>
                <a:gd name="T68" fmla="*/ 52 w 1510"/>
                <a:gd name="T69" fmla="*/ 2 h 300"/>
                <a:gd name="T70" fmla="*/ 55 w 1510"/>
                <a:gd name="T71" fmla="*/ 3 h 300"/>
                <a:gd name="T72" fmla="*/ 59 w 1510"/>
                <a:gd name="T73" fmla="*/ 3 h 300"/>
                <a:gd name="T74" fmla="*/ 64 w 1510"/>
                <a:gd name="T75" fmla="*/ 1 h 300"/>
                <a:gd name="T76" fmla="*/ 69 w 1510"/>
                <a:gd name="T77" fmla="*/ 0 h 300"/>
                <a:gd name="T78" fmla="*/ 73 w 1510"/>
                <a:gd name="T79" fmla="*/ 0 h 300"/>
                <a:gd name="T80" fmla="*/ 76 w 1510"/>
                <a:gd name="T81" fmla="*/ 0 h 300"/>
                <a:gd name="T82" fmla="*/ 79 w 1510"/>
                <a:gd name="T83" fmla="*/ 0 h 300"/>
                <a:gd name="T84" fmla="*/ 81 w 1510"/>
                <a:gd name="T85" fmla="*/ 1 h 300"/>
                <a:gd name="T86" fmla="*/ 84 w 1510"/>
                <a:gd name="T87" fmla="*/ 2 h 300"/>
                <a:gd name="T88" fmla="*/ 86 w 1510"/>
                <a:gd name="T89" fmla="*/ 2 h 300"/>
                <a:gd name="T90" fmla="*/ 89 w 1510"/>
                <a:gd name="T91" fmla="*/ 3 h 300"/>
                <a:gd name="T92" fmla="*/ 91 w 1510"/>
                <a:gd name="T93" fmla="*/ 4 h 300"/>
                <a:gd name="T94" fmla="*/ 93 w 1510"/>
                <a:gd name="T95" fmla="*/ 4 h 300"/>
                <a:gd name="T96" fmla="*/ 96 w 1510"/>
                <a:gd name="T97" fmla="*/ 5 h 300"/>
                <a:gd name="T98" fmla="*/ 98 w 1510"/>
                <a:gd name="T99" fmla="*/ 5 h 300"/>
                <a:gd name="T100" fmla="*/ 100 w 1510"/>
                <a:gd name="T101" fmla="*/ 5 h 300"/>
                <a:gd name="T102" fmla="*/ 102 w 1510"/>
                <a:gd name="T103" fmla="*/ 5 h 300"/>
                <a:gd name="T104" fmla="*/ 103 w 1510"/>
                <a:gd name="T105" fmla="*/ 5 h 300"/>
                <a:gd name="T106" fmla="*/ 107 w 1510"/>
                <a:gd name="T107" fmla="*/ 4 h 300"/>
                <a:gd name="T108" fmla="*/ 110 w 1510"/>
                <a:gd name="T109" fmla="*/ 4 h 300"/>
                <a:gd name="T110" fmla="*/ 113 w 1510"/>
                <a:gd name="T111" fmla="*/ 4 h 300"/>
                <a:gd name="T112" fmla="*/ 114 w 1510"/>
                <a:gd name="T113" fmla="*/ 8 h 300"/>
                <a:gd name="T114" fmla="*/ 115 w 1510"/>
                <a:gd name="T115" fmla="*/ 17 h 3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0"/>
                <a:gd name="T175" fmla="*/ 0 h 300"/>
                <a:gd name="T176" fmla="*/ 1510 w 1510"/>
                <a:gd name="T177" fmla="*/ 300 h 3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0" h="300">
                  <a:moveTo>
                    <a:pt x="1510" y="300"/>
                  </a:moveTo>
                  <a:lnTo>
                    <a:pt x="1499" y="299"/>
                  </a:lnTo>
                  <a:lnTo>
                    <a:pt x="1480" y="297"/>
                  </a:lnTo>
                  <a:lnTo>
                    <a:pt x="1453" y="295"/>
                  </a:lnTo>
                  <a:lnTo>
                    <a:pt x="1419" y="291"/>
                  </a:lnTo>
                  <a:lnTo>
                    <a:pt x="1379" y="285"/>
                  </a:lnTo>
                  <a:lnTo>
                    <a:pt x="1335" y="280"/>
                  </a:lnTo>
                  <a:lnTo>
                    <a:pt x="1287" y="274"/>
                  </a:lnTo>
                  <a:lnTo>
                    <a:pt x="1236" y="269"/>
                  </a:lnTo>
                  <a:lnTo>
                    <a:pt x="1184" y="263"/>
                  </a:lnTo>
                  <a:lnTo>
                    <a:pt x="1130" y="257"/>
                  </a:lnTo>
                  <a:lnTo>
                    <a:pt x="1076" y="252"/>
                  </a:lnTo>
                  <a:lnTo>
                    <a:pt x="1023" y="247"/>
                  </a:lnTo>
                  <a:lnTo>
                    <a:pt x="973" y="243"/>
                  </a:lnTo>
                  <a:lnTo>
                    <a:pt x="926" y="241"/>
                  </a:lnTo>
                  <a:lnTo>
                    <a:pt x="883" y="239"/>
                  </a:lnTo>
                  <a:lnTo>
                    <a:pt x="845" y="239"/>
                  </a:lnTo>
                  <a:lnTo>
                    <a:pt x="834" y="254"/>
                  </a:lnTo>
                  <a:lnTo>
                    <a:pt x="823" y="266"/>
                  </a:lnTo>
                  <a:lnTo>
                    <a:pt x="809" y="277"/>
                  </a:lnTo>
                  <a:lnTo>
                    <a:pt x="796" y="285"/>
                  </a:lnTo>
                  <a:lnTo>
                    <a:pt x="783" y="292"/>
                  </a:lnTo>
                  <a:lnTo>
                    <a:pt x="769" y="295"/>
                  </a:lnTo>
                  <a:lnTo>
                    <a:pt x="755" y="297"/>
                  </a:lnTo>
                  <a:lnTo>
                    <a:pt x="741" y="297"/>
                  </a:lnTo>
                  <a:lnTo>
                    <a:pt x="727" y="294"/>
                  </a:lnTo>
                  <a:lnTo>
                    <a:pt x="714" y="289"/>
                  </a:lnTo>
                  <a:lnTo>
                    <a:pt x="701" y="283"/>
                  </a:lnTo>
                  <a:lnTo>
                    <a:pt x="688" y="274"/>
                  </a:lnTo>
                  <a:lnTo>
                    <a:pt x="677" y="263"/>
                  </a:lnTo>
                  <a:lnTo>
                    <a:pt x="666" y="250"/>
                  </a:lnTo>
                  <a:lnTo>
                    <a:pt x="656" y="236"/>
                  </a:lnTo>
                  <a:lnTo>
                    <a:pt x="648" y="218"/>
                  </a:lnTo>
                  <a:lnTo>
                    <a:pt x="0" y="247"/>
                  </a:lnTo>
                  <a:lnTo>
                    <a:pt x="64" y="157"/>
                  </a:lnTo>
                  <a:lnTo>
                    <a:pt x="41" y="137"/>
                  </a:lnTo>
                  <a:lnTo>
                    <a:pt x="56" y="102"/>
                  </a:lnTo>
                  <a:lnTo>
                    <a:pt x="53" y="71"/>
                  </a:lnTo>
                  <a:lnTo>
                    <a:pt x="59" y="36"/>
                  </a:lnTo>
                  <a:lnTo>
                    <a:pt x="47" y="28"/>
                  </a:lnTo>
                  <a:lnTo>
                    <a:pt x="61" y="3"/>
                  </a:lnTo>
                  <a:lnTo>
                    <a:pt x="75" y="3"/>
                  </a:lnTo>
                  <a:lnTo>
                    <a:pt x="92" y="3"/>
                  </a:lnTo>
                  <a:lnTo>
                    <a:pt x="110" y="3"/>
                  </a:lnTo>
                  <a:lnTo>
                    <a:pt x="131" y="2"/>
                  </a:lnTo>
                  <a:lnTo>
                    <a:pt x="154" y="2"/>
                  </a:lnTo>
                  <a:lnTo>
                    <a:pt x="177" y="2"/>
                  </a:lnTo>
                  <a:lnTo>
                    <a:pt x="203" y="3"/>
                  </a:lnTo>
                  <a:lnTo>
                    <a:pt x="228" y="3"/>
                  </a:lnTo>
                  <a:lnTo>
                    <a:pt x="252" y="3"/>
                  </a:lnTo>
                  <a:lnTo>
                    <a:pt x="277" y="3"/>
                  </a:lnTo>
                  <a:lnTo>
                    <a:pt x="301" y="3"/>
                  </a:lnTo>
                  <a:lnTo>
                    <a:pt x="324" y="4"/>
                  </a:lnTo>
                  <a:lnTo>
                    <a:pt x="346" y="4"/>
                  </a:lnTo>
                  <a:lnTo>
                    <a:pt x="367" y="5"/>
                  </a:lnTo>
                  <a:lnTo>
                    <a:pt x="385" y="5"/>
                  </a:lnTo>
                  <a:lnTo>
                    <a:pt x="400" y="6"/>
                  </a:lnTo>
                  <a:lnTo>
                    <a:pt x="416" y="6"/>
                  </a:lnTo>
                  <a:lnTo>
                    <a:pt x="433" y="7"/>
                  </a:lnTo>
                  <a:lnTo>
                    <a:pt x="452" y="6"/>
                  </a:lnTo>
                  <a:lnTo>
                    <a:pt x="473" y="6"/>
                  </a:lnTo>
                  <a:lnTo>
                    <a:pt x="495" y="6"/>
                  </a:lnTo>
                  <a:lnTo>
                    <a:pt x="518" y="6"/>
                  </a:lnTo>
                  <a:lnTo>
                    <a:pt x="541" y="7"/>
                  </a:lnTo>
                  <a:lnTo>
                    <a:pt x="566" y="9"/>
                  </a:lnTo>
                  <a:lnTo>
                    <a:pt x="590" y="11"/>
                  </a:lnTo>
                  <a:lnTo>
                    <a:pt x="614" y="14"/>
                  </a:lnTo>
                  <a:lnTo>
                    <a:pt x="638" y="18"/>
                  </a:lnTo>
                  <a:lnTo>
                    <a:pt x="661" y="24"/>
                  </a:lnTo>
                  <a:lnTo>
                    <a:pt x="684" y="30"/>
                  </a:lnTo>
                  <a:lnTo>
                    <a:pt x="705" y="39"/>
                  </a:lnTo>
                  <a:lnTo>
                    <a:pt x="725" y="50"/>
                  </a:lnTo>
                  <a:lnTo>
                    <a:pt x="744" y="63"/>
                  </a:lnTo>
                  <a:lnTo>
                    <a:pt x="781" y="46"/>
                  </a:lnTo>
                  <a:lnTo>
                    <a:pt x="816" y="32"/>
                  </a:lnTo>
                  <a:lnTo>
                    <a:pt x="848" y="20"/>
                  </a:lnTo>
                  <a:lnTo>
                    <a:pt x="879" y="11"/>
                  </a:lnTo>
                  <a:lnTo>
                    <a:pt x="906" y="5"/>
                  </a:lnTo>
                  <a:lnTo>
                    <a:pt x="931" y="1"/>
                  </a:lnTo>
                  <a:lnTo>
                    <a:pt x="955" y="0"/>
                  </a:lnTo>
                  <a:lnTo>
                    <a:pt x="977" y="0"/>
                  </a:lnTo>
                  <a:lnTo>
                    <a:pt x="998" y="1"/>
                  </a:lnTo>
                  <a:lnTo>
                    <a:pt x="1018" y="4"/>
                  </a:lnTo>
                  <a:lnTo>
                    <a:pt x="1036" y="7"/>
                  </a:lnTo>
                  <a:lnTo>
                    <a:pt x="1053" y="13"/>
                  </a:lnTo>
                  <a:lnTo>
                    <a:pt x="1070" y="17"/>
                  </a:lnTo>
                  <a:lnTo>
                    <a:pt x="1085" y="23"/>
                  </a:lnTo>
                  <a:lnTo>
                    <a:pt x="1100" y="28"/>
                  </a:lnTo>
                  <a:lnTo>
                    <a:pt x="1115" y="34"/>
                  </a:lnTo>
                  <a:lnTo>
                    <a:pt x="1130" y="38"/>
                  </a:lnTo>
                  <a:lnTo>
                    <a:pt x="1145" y="43"/>
                  </a:lnTo>
                  <a:lnTo>
                    <a:pt x="1161" y="47"/>
                  </a:lnTo>
                  <a:lnTo>
                    <a:pt x="1177" y="51"/>
                  </a:lnTo>
                  <a:lnTo>
                    <a:pt x="1195" y="56"/>
                  </a:lnTo>
                  <a:lnTo>
                    <a:pt x="1211" y="60"/>
                  </a:lnTo>
                  <a:lnTo>
                    <a:pt x="1228" y="65"/>
                  </a:lnTo>
                  <a:lnTo>
                    <a:pt x="1244" y="68"/>
                  </a:lnTo>
                  <a:lnTo>
                    <a:pt x="1259" y="71"/>
                  </a:lnTo>
                  <a:lnTo>
                    <a:pt x="1275" y="73"/>
                  </a:lnTo>
                  <a:lnTo>
                    <a:pt x="1289" y="75"/>
                  </a:lnTo>
                  <a:lnTo>
                    <a:pt x="1302" y="78"/>
                  </a:lnTo>
                  <a:lnTo>
                    <a:pt x="1315" y="79"/>
                  </a:lnTo>
                  <a:lnTo>
                    <a:pt x="1325" y="80"/>
                  </a:lnTo>
                  <a:lnTo>
                    <a:pt x="1335" y="80"/>
                  </a:lnTo>
                  <a:lnTo>
                    <a:pt x="1343" y="80"/>
                  </a:lnTo>
                  <a:lnTo>
                    <a:pt x="1359" y="77"/>
                  </a:lnTo>
                  <a:lnTo>
                    <a:pt x="1380" y="71"/>
                  </a:lnTo>
                  <a:lnTo>
                    <a:pt x="1403" y="65"/>
                  </a:lnTo>
                  <a:lnTo>
                    <a:pt x="1427" y="58"/>
                  </a:lnTo>
                  <a:lnTo>
                    <a:pt x="1449" y="55"/>
                  </a:lnTo>
                  <a:lnTo>
                    <a:pt x="1470" y="52"/>
                  </a:lnTo>
                  <a:lnTo>
                    <a:pt x="1485" y="56"/>
                  </a:lnTo>
                  <a:lnTo>
                    <a:pt x="1495" y="63"/>
                  </a:lnTo>
                  <a:lnTo>
                    <a:pt x="1498" y="113"/>
                  </a:lnTo>
                  <a:lnTo>
                    <a:pt x="1503" y="185"/>
                  </a:lnTo>
                  <a:lnTo>
                    <a:pt x="1507" y="255"/>
                  </a:lnTo>
                  <a:lnTo>
                    <a:pt x="1510" y="30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5" name="AutoShape 15">
              <a:extLst>
                <a:ext uri="{FF2B5EF4-FFF2-40B4-BE49-F238E27FC236}">
                  <a16:creationId xmlns:a16="http://schemas.microsoft.com/office/drawing/2014/main" id="{E971F5E4-8598-414D-A908-C6D860E8B6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" y="384"/>
              <a:ext cx="805" cy="577"/>
            </a:xfrm>
            <a:custGeom>
              <a:avLst/>
              <a:gdLst>
                <a:gd name="T0" fmla="*/ 135 w 1896"/>
                <a:gd name="T1" fmla="*/ 33 h 1441"/>
                <a:gd name="T2" fmla="*/ 129 w 1896"/>
                <a:gd name="T3" fmla="*/ 32 h 1441"/>
                <a:gd name="T4" fmla="*/ 127 w 1896"/>
                <a:gd name="T5" fmla="*/ 20 h 1441"/>
                <a:gd name="T6" fmla="*/ 124 w 1896"/>
                <a:gd name="T7" fmla="*/ 13 h 1441"/>
                <a:gd name="T8" fmla="*/ 118 w 1896"/>
                <a:gd name="T9" fmla="*/ 6 h 1441"/>
                <a:gd name="T10" fmla="*/ 111 w 1896"/>
                <a:gd name="T11" fmla="*/ 2 h 1441"/>
                <a:gd name="T12" fmla="*/ 88 w 1896"/>
                <a:gd name="T13" fmla="*/ 2 h 1441"/>
                <a:gd name="T14" fmla="*/ 70 w 1896"/>
                <a:gd name="T15" fmla="*/ 9 h 1441"/>
                <a:gd name="T16" fmla="*/ 64 w 1896"/>
                <a:gd name="T17" fmla="*/ 3 h 1441"/>
                <a:gd name="T18" fmla="*/ 52 w 1896"/>
                <a:gd name="T19" fmla="*/ 0 h 1441"/>
                <a:gd name="T20" fmla="*/ 38 w 1896"/>
                <a:gd name="T21" fmla="*/ 2 h 1441"/>
                <a:gd name="T22" fmla="*/ 26 w 1896"/>
                <a:gd name="T23" fmla="*/ 10 h 1441"/>
                <a:gd name="T24" fmla="*/ 25 w 1896"/>
                <a:gd name="T25" fmla="*/ 21 h 1441"/>
                <a:gd name="T26" fmla="*/ 18 w 1896"/>
                <a:gd name="T27" fmla="*/ 28 h 1441"/>
                <a:gd name="T28" fmla="*/ 8 w 1896"/>
                <a:gd name="T29" fmla="*/ 32 h 1441"/>
                <a:gd name="T30" fmla="*/ 1 w 1896"/>
                <a:gd name="T31" fmla="*/ 40 h 1441"/>
                <a:gd name="T32" fmla="*/ 11 w 1896"/>
                <a:gd name="T33" fmla="*/ 53 h 1441"/>
                <a:gd name="T34" fmla="*/ 15 w 1896"/>
                <a:gd name="T35" fmla="*/ 45 h 1441"/>
                <a:gd name="T36" fmla="*/ 23 w 1896"/>
                <a:gd name="T37" fmla="*/ 43 h 1441"/>
                <a:gd name="T38" fmla="*/ 17 w 1896"/>
                <a:gd name="T39" fmla="*/ 48 h 1441"/>
                <a:gd name="T40" fmla="*/ 14 w 1896"/>
                <a:gd name="T41" fmla="*/ 61 h 1441"/>
                <a:gd name="T42" fmla="*/ 5 w 1896"/>
                <a:gd name="T43" fmla="*/ 71 h 1441"/>
                <a:gd name="T44" fmla="*/ 4 w 1896"/>
                <a:gd name="T45" fmla="*/ 77 h 1441"/>
                <a:gd name="T46" fmla="*/ 5 w 1896"/>
                <a:gd name="T47" fmla="*/ 80 h 1441"/>
                <a:gd name="T48" fmla="*/ 28 w 1896"/>
                <a:gd name="T49" fmla="*/ 81 h 1441"/>
                <a:gd name="T50" fmla="*/ 42 w 1896"/>
                <a:gd name="T51" fmla="*/ 80 h 1441"/>
                <a:gd name="T52" fmla="*/ 20 w 1896"/>
                <a:gd name="T53" fmla="*/ 81 h 1441"/>
                <a:gd name="T54" fmla="*/ 7 w 1896"/>
                <a:gd name="T55" fmla="*/ 78 h 1441"/>
                <a:gd name="T56" fmla="*/ 30 w 1896"/>
                <a:gd name="T57" fmla="*/ 78 h 1441"/>
                <a:gd name="T58" fmla="*/ 44 w 1896"/>
                <a:gd name="T59" fmla="*/ 78 h 1441"/>
                <a:gd name="T60" fmla="*/ 21 w 1896"/>
                <a:gd name="T61" fmla="*/ 78 h 1441"/>
                <a:gd name="T62" fmla="*/ 12 w 1896"/>
                <a:gd name="T63" fmla="*/ 75 h 1441"/>
                <a:gd name="T64" fmla="*/ 34 w 1896"/>
                <a:gd name="T65" fmla="*/ 76 h 1441"/>
                <a:gd name="T66" fmla="*/ 49 w 1896"/>
                <a:gd name="T67" fmla="*/ 76 h 1441"/>
                <a:gd name="T68" fmla="*/ 38 w 1896"/>
                <a:gd name="T69" fmla="*/ 74 h 1441"/>
                <a:gd name="T70" fmla="*/ 12 w 1896"/>
                <a:gd name="T71" fmla="*/ 75 h 1441"/>
                <a:gd name="T72" fmla="*/ 16 w 1896"/>
                <a:gd name="T73" fmla="*/ 73 h 1441"/>
                <a:gd name="T74" fmla="*/ 41 w 1896"/>
                <a:gd name="T75" fmla="*/ 72 h 1441"/>
                <a:gd name="T76" fmla="*/ 58 w 1896"/>
                <a:gd name="T77" fmla="*/ 76 h 1441"/>
                <a:gd name="T78" fmla="*/ 77 w 1896"/>
                <a:gd name="T79" fmla="*/ 73 h 1441"/>
                <a:gd name="T80" fmla="*/ 103 w 1896"/>
                <a:gd name="T81" fmla="*/ 77 h 1441"/>
                <a:gd name="T82" fmla="*/ 115 w 1896"/>
                <a:gd name="T83" fmla="*/ 76 h 1441"/>
                <a:gd name="T84" fmla="*/ 101 w 1896"/>
                <a:gd name="T85" fmla="*/ 88 h 1441"/>
                <a:gd name="T86" fmla="*/ 73 w 1896"/>
                <a:gd name="T87" fmla="*/ 85 h 1441"/>
                <a:gd name="T88" fmla="*/ 61 w 1896"/>
                <a:gd name="T89" fmla="*/ 90 h 1441"/>
                <a:gd name="T90" fmla="*/ 53 w 1896"/>
                <a:gd name="T91" fmla="*/ 86 h 1441"/>
                <a:gd name="T92" fmla="*/ 37 w 1896"/>
                <a:gd name="T93" fmla="*/ 84 h 1441"/>
                <a:gd name="T94" fmla="*/ 12 w 1896"/>
                <a:gd name="T95" fmla="*/ 86 h 1441"/>
                <a:gd name="T96" fmla="*/ 9 w 1896"/>
                <a:gd name="T97" fmla="*/ 84 h 1441"/>
                <a:gd name="T98" fmla="*/ 5 w 1896"/>
                <a:gd name="T99" fmla="*/ 83 h 1441"/>
                <a:gd name="T100" fmla="*/ 0 w 1896"/>
                <a:gd name="T101" fmla="*/ 88 h 1441"/>
                <a:gd name="T102" fmla="*/ 14 w 1896"/>
                <a:gd name="T103" fmla="*/ 89 h 1441"/>
                <a:gd name="T104" fmla="*/ 46 w 1896"/>
                <a:gd name="T105" fmla="*/ 87 h 1441"/>
                <a:gd name="T106" fmla="*/ 55 w 1896"/>
                <a:gd name="T107" fmla="*/ 90 h 1441"/>
                <a:gd name="T108" fmla="*/ 67 w 1896"/>
                <a:gd name="T109" fmla="*/ 88 h 1441"/>
                <a:gd name="T110" fmla="*/ 93 w 1896"/>
                <a:gd name="T111" fmla="*/ 90 h 1441"/>
                <a:gd name="T112" fmla="*/ 123 w 1896"/>
                <a:gd name="T113" fmla="*/ 90 h 1441"/>
                <a:gd name="T114" fmla="*/ 139 w 1896"/>
                <a:gd name="T115" fmla="*/ 50 h 14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96"/>
                <a:gd name="T175" fmla="*/ 0 h 1441"/>
                <a:gd name="T176" fmla="*/ 1896 w 1896"/>
                <a:gd name="T177" fmla="*/ 1441 h 14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96" h="1441">
                  <a:moveTo>
                    <a:pt x="1812" y="754"/>
                  </a:moveTo>
                  <a:lnTo>
                    <a:pt x="1803" y="691"/>
                  </a:lnTo>
                  <a:lnTo>
                    <a:pt x="1801" y="622"/>
                  </a:lnTo>
                  <a:lnTo>
                    <a:pt x="1803" y="556"/>
                  </a:lnTo>
                  <a:lnTo>
                    <a:pt x="1808" y="503"/>
                  </a:lnTo>
                  <a:lnTo>
                    <a:pt x="1799" y="507"/>
                  </a:lnTo>
                  <a:lnTo>
                    <a:pt x="1788" y="511"/>
                  </a:lnTo>
                  <a:lnTo>
                    <a:pt x="1778" y="516"/>
                  </a:lnTo>
                  <a:lnTo>
                    <a:pt x="1767" y="520"/>
                  </a:lnTo>
                  <a:lnTo>
                    <a:pt x="1754" y="525"/>
                  </a:lnTo>
                  <a:lnTo>
                    <a:pt x="1742" y="527"/>
                  </a:lnTo>
                  <a:lnTo>
                    <a:pt x="1730" y="528"/>
                  </a:lnTo>
                  <a:lnTo>
                    <a:pt x="1719" y="528"/>
                  </a:lnTo>
                  <a:lnTo>
                    <a:pt x="1709" y="523"/>
                  </a:lnTo>
                  <a:lnTo>
                    <a:pt x="1702" y="518"/>
                  </a:lnTo>
                  <a:lnTo>
                    <a:pt x="1696" y="510"/>
                  </a:lnTo>
                  <a:lnTo>
                    <a:pt x="1692" y="503"/>
                  </a:lnTo>
                  <a:lnTo>
                    <a:pt x="1689" y="494"/>
                  </a:lnTo>
                  <a:lnTo>
                    <a:pt x="1686" y="485"/>
                  </a:lnTo>
                  <a:lnTo>
                    <a:pt x="1685" y="477"/>
                  </a:lnTo>
                  <a:lnTo>
                    <a:pt x="1685" y="471"/>
                  </a:lnTo>
                  <a:lnTo>
                    <a:pt x="1683" y="460"/>
                  </a:lnTo>
                  <a:lnTo>
                    <a:pt x="1679" y="431"/>
                  </a:lnTo>
                  <a:lnTo>
                    <a:pt x="1671" y="392"/>
                  </a:lnTo>
                  <a:lnTo>
                    <a:pt x="1663" y="348"/>
                  </a:lnTo>
                  <a:lnTo>
                    <a:pt x="1659" y="326"/>
                  </a:lnTo>
                  <a:lnTo>
                    <a:pt x="1654" y="305"/>
                  </a:lnTo>
                  <a:lnTo>
                    <a:pt x="1647" y="286"/>
                  </a:lnTo>
                  <a:lnTo>
                    <a:pt x="1641" y="269"/>
                  </a:lnTo>
                  <a:lnTo>
                    <a:pt x="1636" y="256"/>
                  </a:lnTo>
                  <a:lnTo>
                    <a:pt x="1633" y="245"/>
                  </a:lnTo>
                  <a:lnTo>
                    <a:pt x="1629" y="238"/>
                  </a:lnTo>
                  <a:lnTo>
                    <a:pt x="1628" y="236"/>
                  </a:lnTo>
                  <a:lnTo>
                    <a:pt x="1626" y="230"/>
                  </a:lnTo>
                  <a:lnTo>
                    <a:pt x="1622" y="216"/>
                  </a:lnTo>
                  <a:lnTo>
                    <a:pt x="1614" y="201"/>
                  </a:lnTo>
                  <a:lnTo>
                    <a:pt x="1604" y="190"/>
                  </a:lnTo>
                  <a:lnTo>
                    <a:pt x="1598" y="176"/>
                  </a:lnTo>
                  <a:lnTo>
                    <a:pt x="1591" y="162"/>
                  </a:lnTo>
                  <a:lnTo>
                    <a:pt x="1585" y="151"/>
                  </a:lnTo>
                  <a:lnTo>
                    <a:pt x="1579" y="142"/>
                  </a:lnTo>
                  <a:lnTo>
                    <a:pt x="1572" y="132"/>
                  </a:lnTo>
                  <a:lnTo>
                    <a:pt x="1566" y="122"/>
                  </a:lnTo>
                  <a:lnTo>
                    <a:pt x="1557" y="113"/>
                  </a:lnTo>
                  <a:lnTo>
                    <a:pt x="1546" y="103"/>
                  </a:lnTo>
                  <a:lnTo>
                    <a:pt x="1535" y="89"/>
                  </a:lnTo>
                  <a:lnTo>
                    <a:pt x="1524" y="79"/>
                  </a:lnTo>
                  <a:lnTo>
                    <a:pt x="1514" y="72"/>
                  </a:lnTo>
                  <a:lnTo>
                    <a:pt x="1506" y="67"/>
                  </a:lnTo>
                  <a:lnTo>
                    <a:pt x="1498" y="63"/>
                  </a:lnTo>
                  <a:lnTo>
                    <a:pt x="1492" y="59"/>
                  </a:lnTo>
                  <a:lnTo>
                    <a:pt x="1487" y="54"/>
                  </a:lnTo>
                  <a:lnTo>
                    <a:pt x="1482" y="47"/>
                  </a:lnTo>
                  <a:lnTo>
                    <a:pt x="1453" y="32"/>
                  </a:lnTo>
                  <a:lnTo>
                    <a:pt x="1421" y="21"/>
                  </a:lnTo>
                  <a:lnTo>
                    <a:pt x="1389" y="12"/>
                  </a:lnTo>
                  <a:lnTo>
                    <a:pt x="1356" y="8"/>
                  </a:lnTo>
                  <a:lnTo>
                    <a:pt x="1323" y="7"/>
                  </a:lnTo>
                  <a:lnTo>
                    <a:pt x="1289" y="8"/>
                  </a:lnTo>
                  <a:lnTo>
                    <a:pt x="1256" y="12"/>
                  </a:lnTo>
                  <a:lnTo>
                    <a:pt x="1222" y="19"/>
                  </a:lnTo>
                  <a:lnTo>
                    <a:pt x="1188" y="27"/>
                  </a:lnTo>
                  <a:lnTo>
                    <a:pt x="1155" y="38"/>
                  </a:lnTo>
                  <a:lnTo>
                    <a:pt x="1121" y="52"/>
                  </a:lnTo>
                  <a:lnTo>
                    <a:pt x="1089" y="65"/>
                  </a:lnTo>
                  <a:lnTo>
                    <a:pt x="1058" y="81"/>
                  </a:lnTo>
                  <a:lnTo>
                    <a:pt x="1027" y="98"/>
                  </a:lnTo>
                  <a:lnTo>
                    <a:pt x="996" y="115"/>
                  </a:lnTo>
                  <a:lnTo>
                    <a:pt x="968" y="133"/>
                  </a:lnTo>
                  <a:lnTo>
                    <a:pt x="951" y="144"/>
                  </a:lnTo>
                  <a:lnTo>
                    <a:pt x="936" y="147"/>
                  </a:lnTo>
                  <a:lnTo>
                    <a:pt x="922" y="144"/>
                  </a:lnTo>
                  <a:lnTo>
                    <a:pt x="909" y="137"/>
                  </a:lnTo>
                  <a:lnTo>
                    <a:pt x="899" y="127"/>
                  </a:lnTo>
                  <a:lnTo>
                    <a:pt x="890" y="115"/>
                  </a:lnTo>
                  <a:lnTo>
                    <a:pt x="882" y="103"/>
                  </a:lnTo>
                  <a:lnTo>
                    <a:pt x="875" y="92"/>
                  </a:lnTo>
                  <a:lnTo>
                    <a:pt x="868" y="78"/>
                  </a:lnTo>
                  <a:lnTo>
                    <a:pt x="858" y="65"/>
                  </a:lnTo>
                  <a:lnTo>
                    <a:pt x="847" y="53"/>
                  </a:lnTo>
                  <a:lnTo>
                    <a:pt x="835" y="43"/>
                  </a:lnTo>
                  <a:lnTo>
                    <a:pt x="821" y="34"/>
                  </a:lnTo>
                  <a:lnTo>
                    <a:pt x="806" y="25"/>
                  </a:lnTo>
                  <a:lnTo>
                    <a:pt x="790" y="19"/>
                  </a:lnTo>
                  <a:lnTo>
                    <a:pt x="773" y="13"/>
                  </a:lnTo>
                  <a:lnTo>
                    <a:pt x="756" y="9"/>
                  </a:lnTo>
                  <a:lnTo>
                    <a:pt x="738" y="5"/>
                  </a:lnTo>
                  <a:lnTo>
                    <a:pt x="720" y="3"/>
                  </a:lnTo>
                  <a:lnTo>
                    <a:pt x="701" y="1"/>
                  </a:lnTo>
                  <a:lnTo>
                    <a:pt x="683" y="0"/>
                  </a:lnTo>
                  <a:lnTo>
                    <a:pt x="665" y="0"/>
                  </a:lnTo>
                  <a:lnTo>
                    <a:pt x="647" y="0"/>
                  </a:lnTo>
                  <a:lnTo>
                    <a:pt x="630" y="1"/>
                  </a:lnTo>
                  <a:lnTo>
                    <a:pt x="606" y="1"/>
                  </a:lnTo>
                  <a:lnTo>
                    <a:pt x="582" y="3"/>
                  </a:lnTo>
                  <a:lnTo>
                    <a:pt x="561" y="8"/>
                  </a:lnTo>
                  <a:lnTo>
                    <a:pt x="539" y="13"/>
                  </a:lnTo>
                  <a:lnTo>
                    <a:pt x="517" y="21"/>
                  </a:lnTo>
                  <a:lnTo>
                    <a:pt x="497" y="31"/>
                  </a:lnTo>
                  <a:lnTo>
                    <a:pt x="477" y="41"/>
                  </a:lnTo>
                  <a:lnTo>
                    <a:pt x="457" y="53"/>
                  </a:lnTo>
                  <a:lnTo>
                    <a:pt x="440" y="66"/>
                  </a:lnTo>
                  <a:lnTo>
                    <a:pt x="422" y="79"/>
                  </a:lnTo>
                  <a:lnTo>
                    <a:pt x="406" y="93"/>
                  </a:lnTo>
                  <a:lnTo>
                    <a:pt x="389" y="109"/>
                  </a:lnTo>
                  <a:lnTo>
                    <a:pt x="374" y="124"/>
                  </a:lnTo>
                  <a:lnTo>
                    <a:pt x="360" y="140"/>
                  </a:lnTo>
                  <a:lnTo>
                    <a:pt x="347" y="156"/>
                  </a:lnTo>
                  <a:lnTo>
                    <a:pt x="334" y="172"/>
                  </a:lnTo>
                  <a:lnTo>
                    <a:pt x="325" y="194"/>
                  </a:lnTo>
                  <a:lnTo>
                    <a:pt x="318" y="214"/>
                  </a:lnTo>
                  <a:lnTo>
                    <a:pt x="313" y="233"/>
                  </a:lnTo>
                  <a:lnTo>
                    <a:pt x="310" y="250"/>
                  </a:lnTo>
                  <a:lnTo>
                    <a:pt x="310" y="268"/>
                  </a:lnTo>
                  <a:lnTo>
                    <a:pt x="314" y="285"/>
                  </a:lnTo>
                  <a:lnTo>
                    <a:pt x="320" y="303"/>
                  </a:lnTo>
                  <a:lnTo>
                    <a:pt x="329" y="322"/>
                  </a:lnTo>
                  <a:lnTo>
                    <a:pt x="324" y="340"/>
                  </a:lnTo>
                  <a:lnTo>
                    <a:pt x="325" y="371"/>
                  </a:lnTo>
                  <a:lnTo>
                    <a:pt x="325" y="406"/>
                  </a:lnTo>
                  <a:lnTo>
                    <a:pt x="316" y="436"/>
                  </a:lnTo>
                  <a:lnTo>
                    <a:pt x="299" y="434"/>
                  </a:lnTo>
                  <a:lnTo>
                    <a:pt x="283" y="434"/>
                  </a:lnTo>
                  <a:lnTo>
                    <a:pt x="266" y="435"/>
                  </a:lnTo>
                  <a:lnTo>
                    <a:pt x="251" y="436"/>
                  </a:lnTo>
                  <a:lnTo>
                    <a:pt x="236" y="439"/>
                  </a:lnTo>
                  <a:lnTo>
                    <a:pt x="221" y="443"/>
                  </a:lnTo>
                  <a:lnTo>
                    <a:pt x="207" y="449"/>
                  </a:lnTo>
                  <a:lnTo>
                    <a:pt x="193" y="454"/>
                  </a:lnTo>
                  <a:lnTo>
                    <a:pt x="180" y="461"/>
                  </a:lnTo>
                  <a:lnTo>
                    <a:pt x="167" y="469"/>
                  </a:lnTo>
                  <a:lnTo>
                    <a:pt x="153" y="476"/>
                  </a:lnTo>
                  <a:lnTo>
                    <a:pt x="140" y="485"/>
                  </a:lnTo>
                  <a:lnTo>
                    <a:pt x="127" y="493"/>
                  </a:lnTo>
                  <a:lnTo>
                    <a:pt x="114" y="502"/>
                  </a:lnTo>
                  <a:lnTo>
                    <a:pt x="102" y="510"/>
                  </a:lnTo>
                  <a:lnTo>
                    <a:pt x="89" y="519"/>
                  </a:lnTo>
                  <a:lnTo>
                    <a:pt x="73" y="532"/>
                  </a:lnTo>
                  <a:lnTo>
                    <a:pt x="59" y="545"/>
                  </a:lnTo>
                  <a:lnTo>
                    <a:pt x="46" y="560"/>
                  </a:lnTo>
                  <a:lnTo>
                    <a:pt x="35" y="574"/>
                  </a:lnTo>
                  <a:lnTo>
                    <a:pt x="26" y="589"/>
                  </a:lnTo>
                  <a:lnTo>
                    <a:pt x="20" y="607"/>
                  </a:lnTo>
                  <a:lnTo>
                    <a:pt x="14" y="624"/>
                  </a:lnTo>
                  <a:lnTo>
                    <a:pt x="11" y="645"/>
                  </a:lnTo>
                  <a:lnTo>
                    <a:pt x="13" y="660"/>
                  </a:lnTo>
                  <a:lnTo>
                    <a:pt x="22" y="679"/>
                  </a:lnTo>
                  <a:lnTo>
                    <a:pt x="35" y="703"/>
                  </a:lnTo>
                  <a:lnTo>
                    <a:pt x="52" y="729"/>
                  </a:lnTo>
                  <a:lnTo>
                    <a:pt x="73" y="755"/>
                  </a:lnTo>
                  <a:lnTo>
                    <a:pt x="96" y="781"/>
                  </a:lnTo>
                  <a:lnTo>
                    <a:pt x="119" y="803"/>
                  </a:lnTo>
                  <a:lnTo>
                    <a:pt x="142" y="822"/>
                  </a:lnTo>
                  <a:lnTo>
                    <a:pt x="144" y="814"/>
                  </a:lnTo>
                  <a:lnTo>
                    <a:pt x="144" y="801"/>
                  </a:lnTo>
                  <a:lnTo>
                    <a:pt x="144" y="789"/>
                  </a:lnTo>
                  <a:lnTo>
                    <a:pt x="146" y="783"/>
                  </a:lnTo>
                  <a:lnTo>
                    <a:pt x="149" y="765"/>
                  </a:lnTo>
                  <a:lnTo>
                    <a:pt x="157" y="747"/>
                  </a:lnTo>
                  <a:lnTo>
                    <a:pt x="168" y="732"/>
                  </a:lnTo>
                  <a:lnTo>
                    <a:pt x="181" y="718"/>
                  </a:lnTo>
                  <a:lnTo>
                    <a:pt x="196" y="705"/>
                  </a:lnTo>
                  <a:lnTo>
                    <a:pt x="214" y="693"/>
                  </a:lnTo>
                  <a:lnTo>
                    <a:pt x="231" y="683"/>
                  </a:lnTo>
                  <a:lnTo>
                    <a:pt x="249" y="674"/>
                  </a:lnTo>
                  <a:lnTo>
                    <a:pt x="255" y="668"/>
                  </a:lnTo>
                  <a:lnTo>
                    <a:pt x="263" y="664"/>
                  </a:lnTo>
                  <a:lnTo>
                    <a:pt x="272" y="663"/>
                  </a:lnTo>
                  <a:lnTo>
                    <a:pt x="281" y="663"/>
                  </a:lnTo>
                  <a:lnTo>
                    <a:pt x="291" y="664"/>
                  </a:lnTo>
                  <a:lnTo>
                    <a:pt x="298" y="667"/>
                  </a:lnTo>
                  <a:lnTo>
                    <a:pt x="305" y="673"/>
                  </a:lnTo>
                  <a:lnTo>
                    <a:pt x="309" y="679"/>
                  </a:lnTo>
                  <a:lnTo>
                    <a:pt x="303" y="682"/>
                  </a:lnTo>
                  <a:lnTo>
                    <a:pt x="298" y="685"/>
                  </a:lnTo>
                  <a:lnTo>
                    <a:pt x="293" y="688"/>
                  </a:lnTo>
                  <a:lnTo>
                    <a:pt x="286" y="691"/>
                  </a:lnTo>
                  <a:lnTo>
                    <a:pt x="261" y="705"/>
                  </a:lnTo>
                  <a:lnTo>
                    <a:pt x="239" y="722"/>
                  </a:lnTo>
                  <a:lnTo>
                    <a:pt x="219" y="741"/>
                  </a:lnTo>
                  <a:lnTo>
                    <a:pt x="204" y="764"/>
                  </a:lnTo>
                  <a:lnTo>
                    <a:pt x="191" y="788"/>
                  </a:lnTo>
                  <a:lnTo>
                    <a:pt x="182" y="814"/>
                  </a:lnTo>
                  <a:lnTo>
                    <a:pt x="178" y="844"/>
                  </a:lnTo>
                  <a:lnTo>
                    <a:pt x="178" y="874"/>
                  </a:lnTo>
                  <a:lnTo>
                    <a:pt x="171" y="900"/>
                  </a:lnTo>
                  <a:lnTo>
                    <a:pt x="170" y="921"/>
                  </a:lnTo>
                  <a:lnTo>
                    <a:pt x="173" y="937"/>
                  </a:lnTo>
                  <a:lnTo>
                    <a:pt x="178" y="948"/>
                  </a:lnTo>
                  <a:lnTo>
                    <a:pt x="160" y="968"/>
                  </a:lnTo>
                  <a:lnTo>
                    <a:pt x="142" y="988"/>
                  </a:lnTo>
                  <a:lnTo>
                    <a:pt x="125" y="1006"/>
                  </a:lnTo>
                  <a:lnTo>
                    <a:pt x="106" y="1024"/>
                  </a:lnTo>
                  <a:lnTo>
                    <a:pt x="88" y="1042"/>
                  </a:lnTo>
                  <a:lnTo>
                    <a:pt x="67" y="1057"/>
                  </a:lnTo>
                  <a:lnTo>
                    <a:pt x="46" y="1072"/>
                  </a:lnTo>
                  <a:lnTo>
                    <a:pt x="23" y="1085"/>
                  </a:lnTo>
                  <a:lnTo>
                    <a:pt x="62" y="1105"/>
                  </a:lnTo>
                  <a:lnTo>
                    <a:pt x="70" y="1114"/>
                  </a:lnTo>
                  <a:lnTo>
                    <a:pt x="68" y="1122"/>
                  </a:lnTo>
                  <a:lnTo>
                    <a:pt x="60" y="1129"/>
                  </a:lnTo>
                  <a:lnTo>
                    <a:pt x="54" y="1137"/>
                  </a:lnTo>
                  <a:lnTo>
                    <a:pt x="74" y="1160"/>
                  </a:lnTo>
                  <a:lnTo>
                    <a:pt x="67" y="1168"/>
                  </a:lnTo>
                  <a:lnTo>
                    <a:pt x="58" y="1177"/>
                  </a:lnTo>
                  <a:lnTo>
                    <a:pt x="52" y="1185"/>
                  </a:lnTo>
                  <a:lnTo>
                    <a:pt x="54" y="1197"/>
                  </a:lnTo>
                  <a:lnTo>
                    <a:pt x="61" y="1201"/>
                  </a:lnTo>
                  <a:lnTo>
                    <a:pt x="70" y="1204"/>
                  </a:lnTo>
                  <a:lnTo>
                    <a:pt x="77" y="1207"/>
                  </a:lnTo>
                  <a:lnTo>
                    <a:pt x="77" y="1214"/>
                  </a:lnTo>
                  <a:lnTo>
                    <a:pt x="57" y="1240"/>
                  </a:lnTo>
                  <a:lnTo>
                    <a:pt x="59" y="1242"/>
                  </a:lnTo>
                  <a:lnTo>
                    <a:pt x="62" y="1243"/>
                  </a:lnTo>
                  <a:lnTo>
                    <a:pt x="63" y="1246"/>
                  </a:lnTo>
                  <a:lnTo>
                    <a:pt x="62" y="1249"/>
                  </a:lnTo>
                  <a:lnTo>
                    <a:pt x="95" y="1259"/>
                  </a:lnTo>
                  <a:lnTo>
                    <a:pt x="129" y="1265"/>
                  </a:lnTo>
                  <a:lnTo>
                    <a:pt x="162" y="1270"/>
                  </a:lnTo>
                  <a:lnTo>
                    <a:pt x="196" y="1272"/>
                  </a:lnTo>
                  <a:lnTo>
                    <a:pt x="230" y="1273"/>
                  </a:lnTo>
                  <a:lnTo>
                    <a:pt x="263" y="1273"/>
                  </a:lnTo>
                  <a:lnTo>
                    <a:pt x="297" y="1272"/>
                  </a:lnTo>
                  <a:lnTo>
                    <a:pt x="331" y="1270"/>
                  </a:lnTo>
                  <a:lnTo>
                    <a:pt x="365" y="1266"/>
                  </a:lnTo>
                  <a:lnTo>
                    <a:pt x="399" y="1264"/>
                  </a:lnTo>
                  <a:lnTo>
                    <a:pt x="433" y="1262"/>
                  </a:lnTo>
                  <a:lnTo>
                    <a:pt x="468" y="1259"/>
                  </a:lnTo>
                  <a:lnTo>
                    <a:pt x="502" y="1258"/>
                  </a:lnTo>
                  <a:lnTo>
                    <a:pt x="537" y="1257"/>
                  </a:lnTo>
                  <a:lnTo>
                    <a:pt x="572" y="1258"/>
                  </a:lnTo>
                  <a:lnTo>
                    <a:pt x="607" y="1260"/>
                  </a:lnTo>
                  <a:lnTo>
                    <a:pt x="574" y="1252"/>
                  </a:lnTo>
                  <a:lnTo>
                    <a:pt x="541" y="1248"/>
                  </a:lnTo>
                  <a:lnTo>
                    <a:pt x="509" y="1246"/>
                  </a:lnTo>
                  <a:lnTo>
                    <a:pt x="477" y="1245"/>
                  </a:lnTo>
                  <a:lnTo>
                    <a:pt x="445" y="1245"/>
                  </a:lnTo>
                  <a:lnTo>
                    <a:pt x="415" y="1247"/>
                  </a:lnTo>
                  <a:lnTo>
                    <a:pt x="383" y="1249"/>
                  </a:lnTo>
                  <a:lnTo>
                    <a:pt x="352" y="1252"/>
                  </a:lnTo>
                  <a:lnTo>
                    <a:pt x="320" y="1254"/>
                  </a:lnTo>
                  <a:lnTo>
                    <a:pt x="289" y="1258"/>
                  </a:lnTo>
                  <a:lnTo>
                    <a:pt x="258" y="1260"/>
                  </a:lnTo>
                  <a:lnTo>
                    <a:pt x="225" y="1261"/>
                  </a:lnTo>
                  <a:lnTo>
                    <a:pt x="193" y="1261"/>
                  </a:lnTo>
                  <a:lnTo>
                    <a:pt x="159" y="1259"/>
                  </a:lnTo>
                  <a:lnTo>
                    <a:pt x="126" y="1256"/>
                  </a:lnTo>
                  <a:lnTo>
                    <a:pt x="91" y="1249"/>
                  </a:lnTo>
                  <a:lnTo>
                    <a:pt x="81" y="1245"/>
                  </a:lnTo>
                  <a:lnTo>
                    <a:pt x="81" y="1234"/>
                  </a:lnTo>
                  <a:lnTo>
                    <a:pt x="85" y="1223"/>
                  </a:lnTo>
                  <a:lnTo>
                    <a:pt x="94" y="1214"/>
                  </a:lnTo>
                  <a:lnTo>
                    <a:pt x="129" y="1222"/>
                  </a:lnTo>
                  <a:lnTo>
                    <a:pt x="163" y="1227"/>
                  </a:lnTo>
                  <a:lnTo>
                    <a:pt x="197" y="1229"/>
                  </a:lnTo>
                  <a:lnTo>
                    <a:pt x="231" y="1230"/>
                  </a:lnTo>
                  <a:lnTo>
                    <a:pt x="264" y="1229"/>
                  </a:lnTo>
                  <a:lnTo>
                    <a:pt x="297" y="1227"/>
                  </a:lnTo>
                  <a:lnTo>
                    <a:pt x="330" y="1225"/>
                  </a:lnTo>
                  <a:lnTo>
                    <a:pt x="363" y="1222"/>
                  </a:lnTo>
                  <a:lnTo>
                    <a:pt x="396" y="1219"/>
                  </a:lnTo>
                  <a:lnTo>
                    <a:pt x="429" y="1216"/>
                  </a:lnTo>
                  <a:lnTo>
                    <a:pt x="463" y="1215"/>
                  </a:lnTo>
                  <a:lnTo>
                    <a:pt x="497" y="1214"/>
                  </a:lnTo>
                  <a:lnTo>
                    <a:pt x="531" y="1215"/>
                  </a:lnTo>
                  <a:lnTo>
                    <a:pt x="566" y="1218"/>
                  </a:lnTo>
                  <a:lnTo>
                    <a:pt x="602" y="1224"/>
                  </a:lnTo>
                  <a:lnTo>
                    <a:pt x="638" y="1231"/>
                  </a:lnTo>
                  <a:lnTo>
                    <a:pt x="608" y="1218"/>
                  </a:lnTo>
                  <a:lnTo>
                    <a:pt x="576" y="1208"/>
                  </a:lnTo>
                  <a:lnTo>
                    <a:pt x="544" y="1202"/>
                  </a:lnTo>
                  <a:lnTo>
                    <a:pt x="512" y="1198"/>
                  </a:lnTo>
                  <a:lnTo>
                    <a:pt x="479" y="1197"/>
                  </a:lnTo>
                  <a:lnTo>
                    <a:pt x="446" y="1197"/>
                  </a:lnTo>
                  <a:lnTo>
                    <a:pt x="413" y="1200"/>
                  </a:lnTo>
                  <a:lnTo>
                    <a:pt x="379" y="1203"/>
                  </a:lnTo>
                  <a:lnTo>
                    <a:pt x="344" y="1206"/>
                  </a:lnTo>
                  <a:lnTo>
                    <a:pt x="310" y="1209"/>
                  </a:lnTo>
                  <a:lnTo>
                    <a:pt x="275" y="1212"/>
                  </a:lnTo>
                  <a:lnTo>
                    <a:pt x="239" y="1214"/>
                  </a:lnTo>
                  <a:lnTo>
                    <a:pt x="204" y="1214"/>
                  </a:lnTo>
                  <a:lnTo>
                    <a:pt x="168" y="1212"/>
                  </a:lnTo>
                  <a:lnTo>
                    <a:pt x="131" y="1207"/>
                  </a:lnTo>
                  <a:lnTo>
                    <a:pt x="94" y="1200"/>
                  </a:lnTo>
                  <a:lnTo>
                    <a:pt x="74" y="1183"/>
                  </a:lnTo>
                  <a:lnTo>
                    <a:pt x="91" y="1162"/>
                  </a:lnTo>
                  <a:lnTo>
                    <a:pt x="124" y="1170"/>
                  </a:lnTo>
                  <a:lnTo>
                    <a:pt x="157" y="1175"/>
                  </a:lnTo>
                  <a:lnTo>
                    <a:pt x="189" y="1179"/>
                  </a:lnTo>
                  <a:lnTo>
                    <a:pt x="221" y="1182"/>
                  </a:lnTo>
                  <a:lnTo>
                    <a:pt x="253" y="1183"/>
                  </a:lnTo>
                  <a:lnTo>
                    <a:pt x="286" y="1183"/>
                  </a:lnTo>
                  <a:lnTo>
                    <a:pt x="318" y="1183"/>
                  </a:lnTo>
                  <a:lnTo>
                    <a:pt x="351" y="1182"/>
                  </a:lnTo>
                  <a:lnTo>
                    <a:pt x="383" y="1182"/>
                  </a:lnTo>
                  <a:lnTo>
                    <a:pt x="415" y="1181"/>
                  </a:lnTo>
                  <a:lnTo>
                    <a:pt x="446" y="1180"/>
                  </a:lnTo>
                  <a:lnTo>
                    <a:pt x="478" y="1179"/>
                  </a:lnTo>
                  <a:lnTo>
                    <a:pt x="509" y="1179"/>
                  </a:lnTo>
                  <a:lnTo>
                    <a:pt x="541" y="1179"/>
                  </a:lnTo>
                  <a:lnTo>
                    <a:pt x="573" y="1181"/>
                  </a:lnTo>
                  <a:lnTo>
                    <a:pt x="603" y="1183"/>
                  </a:lnTo>
                  <a:lnTo>
                    <a:pt x="613" y="1184"/>
                  </a:lnTo>
                  <a:lnTo>
                    <a:pt x="624" y="1187"/>
                  </a:lnTo>
                  <a:lnTo>
                    <a:pt x="634" y="1191"/>
                  </a:lnTo>
                  <a:lnTo>
                    <a:pt x="644" y="1194"/>
                  </a:lnTo>
                  <a:lnTo>
                    <a:pt x="654" y="1197"/>
                  </a:lnTo>
                  <a:lnTo>
                    <a:pt x="663" y="1200"/>
                  </a:lnTo>
                  <a:lnTo>
                    <a:pt x="671" y="1201"/>
                  </a:lnTo>
                  <a:lnTo>
                    <a:pt x="678" y="1200"/>
                  </a:lnTo>
                  <a:lnTo>
                    <a:pt x="642" y="1184"/>
                  </a:lnTo>
                  <a:lnTo>
                    <a:pt x="604" y="1173"/>
                  </a:lnTo>
                  <a:lnTo>
                    <a:pt x="567" y="1166"/>
                  </a:lnTo>
                  <a:lnTo>
                    <a:pt x="530" y="1161"/>
                  </a:lnTo>
                  <a:lnTo>
                    <a:pt x="492" y="1159"/>
                  </a:lnTo>
                  <a:lnTo>
                    <a:pt x="455" y="1159"/>
                  </a:lnTo>
                  <a:lnTo>
                    <a:pt x="418" y="1161"/>
                  </a:lnTo>
                  <a:lnTo>
                    <a:pt x="381" y="1163"/>
                  </a:lnTo>
                  <a:lnTo>
                    <a:pt x="342" y="1166"/>
                  </a:lnTo>
                  <a:lnTo>
                    <a:pt x="305" y="1169"/>
                  </a:lnTo>
                  <a:lnTo>
                    <a:pt x="268" y="1170"/>
                  </a:lnTo>
                  <a:lnTo>
                    <a:pt x="229" y="1171"/>
                  </a:lnTo>
                  <a:lnTo>
                    <a:pt x="192" y="1169"/>
                  </a:lnTo>
                  <a:lnTo>
                    <a:pt x="155" y="1166"/>
                  </a:lnTo>
                  <a:lnTo>
                    <a:pt x="117" y="1158"/>
                  </a:lnTo>
                  <a:lnTo>
                    <a:pt x="80" y="1148"/>
                  </a:lnTo>
                  <a:lnTo>
                    <a:pt x="80" y="1136"/>
                  </a:lnTo>
                  <a:lnTo>
                    <a:pt x="88" y="1129"/>
                  </a:lnTo>
                  <a:lnTo>
                    <a:pt x="96" y="1125"/>
                  </a:lnTo>
                  <a:lnTo>
                    <a:pt x="105" y="1119"/>
                  </a:lnTo>
                  <a:lnTo>
                    <a:pt x="140" y="1127"/>
                  </a:lnTo>
                  <a:lnTo>
                    <a:pt x="176" y="1133"/>
                  </a:lnTo>
                  <a:lnTo>
                    <a:pt x="212" y="1137"/>
                  </a:lnTo>
                  <a:lnTo>
                    <a:pt x="248" y="1139"/>
                  </a:lnTo>
                  <a:lnTo>
                    <a:pt x="283" y="1139"/>
                  </a:lnTo>
                  <a:lnTo>
                    <a:pt x="318" y="1139"/>
                  </a:lnTo>
                  <a:lnTo>
                    <a:pt x="354" y="1137"/>
                  </a:lnTo>
                  <a:lnTo>
                    <a:pt x="389" y="1136"/>
                  </a:lnTo>
                  <a:lnTo>
                    <a:pt x="424" y="1134"/>
                  </a:lnTo>
                  <a:lnTo>
                    <a:pt x="460" y="1133"/>
                  </a:lnTo>
                  <a:lnTo>
                    <a:pt x="496" y="1132"/>
                  </a:lnTo>
                  <a:lnTo>
                    <a:pt x="531" y="1132"/>
                  </a:lnTo>
                  <a:lnTo>
                    <a:pt x="566" y="1133"/>
                  </a:lnTo>
                  <a:lnTo>
                    <a:pt x="601" y="1135"/>
                  </a:lnTo>
                  <a:lnTo>
                    <a:pt x="637" y="1139"/>
                  </a:lnTo>
                  <a:lnTo>
                    <a:pt x="672" y="1146"/>
                  </a:lnTo>
                  <a:lnTo>
                    <a:pt x="689" y="1152"/>
                  </a:lnTo>
                  <a:lnTo>
                    <a:pt x="705" y="1162"/>
                  </a:lnTo>
                  <a:lnTo>
                    <a:pt x="722" y="1173"/>
                  </a:lnTo>
                  <a:lnTo>
                    <a:pt x="739" y="1184"/>
                  </a:lnTo>
                  <a:lnTo>
                    <a:pt x="755" y="1192"/>
                  </a:lnTo>
                  <a:lnTo>
                    <a:pt x="770" y="1194"/>
                  </a:lnTo>
                  <a:lnTo>
                    <a:pt x="785" y="1191"/>
                  </a:lnTo>
                  <a:lnTo>
                    <a:pt x="799" y="1178"/>
                  </a:lnTo>
                  <a:lnTo>
                    <a:pt x="833" y="1158"/>
                  </a:lnTo>
                  <a:lnTo>
                    <a:pt x="868" y="1145"/>
                  </a:lnTo>
                  <a:lnTo>
                    <a:pt x="902" y="1136"/>
                  </a:lnTo>
                  <a:lnTo>
                    <a:pt x="938" y="1132"/>
                  </a:lnTo>
                  <a:lnTo>
                    <a:pt x="974" y="1130"/>
                  </a:lnTo>
                  <a:lnTo>
                    <a:pt x="1010" y="1134"/>
                  </a:lnTo>
                  <a:lnTo>
                    <a:pt x="1047" y="1138"/>
                  </a:lnTo>
                  <a:lnTo>
                    <a:pt x="1083" y="1146"/>
                  </a:lnTo>
                  <a:lnTo>
                    <a:pt x="1120" y="1155"/>
                  </a:lnTo>
                  <a:lnTo>
                    <a:pt x="1157" y="1163"/>
                  </a:lnTo>
                  <a:lnTo>
                    <a:pt x="1194" y="1173"/>
                  </a:lnTo>
                  <a:lnTo>
                    <a:pt x="1231" y="1182"/>
                  </a:lnTo>
                  <a:lnTo>
                    <a:pt x="1268" y="1190"/>
                  </a:lnTo>
                  <a:lnTo>
                    <a:pt x="1306" y="1195"/>
                  </a:lnTo>
                  <a:lnTo>
                    <a:pt x="1343" y="1200"/>
                  </a:lnTo>
                  <a:lnTo>
                    <a:pt x="1379" y="1200"/>
                  </a:lnTo>
                  <a:lnTo>
                    <a:pt x="1396" y="1197"/>
                  </a:lnTo>
                  <a:lnTo>
                    <a:pt x="1412" y="1194"/>
                  </a:lnTo>
                  <a:lnTo>
                    <a:pt x="1429" y="1189"/>
                  </a:lnTo>
                  <a:lnTo>
                    <a:pt x="1444" y="1182"/>
                  </a:lnTo>
                  <a:lnTo>
                    <a:pt x="1459" y="1178"/>
                  </a:lnTo>
                  <a:lnTo>
                    <a:pt x="1475" y="1174"/>
                  </a:lnTo>
                  <a:lnTo>
                    <a:pt x="1490" y="1175"/>
                  </a:lnTo>
                  <a:lnTo>
                    <a:pt x="1505" y="1180"/>
                  </a:lnTo>
                  <a:lnTo>
                    <a:pt x="1510" y="1229"/>
                  </a:lnTo>
                  <a:lnTo>
                    <a:pt x="1514" y="1284"/>
                  </a:lnTo>
                  <a:lnTo>
                    <a:pt x="1517" y="1340"/>
                  </a:lnTo>
                  <a:lnTo>
                    <a:pt x="1522" y="1389"/>
                  </a:lnTo>
                  <a:lnTo>
                    <a:pt x="1480" y="1389"/>
                  </a:lnTo>
                  <a:lnTo>
                    <a:pt x="1438" y="1388"/>
                  </a:lnTo>
                  <a:lnTo>
                    <a:pt x="1397" y="1386"/>
                  </a:lnTo>
                  <a:lnTo>
                    <a:pt x="1356" y="1383"/>
                  </a:lnTo>
                  <a:lnTo>
                    <a:pt x="1317" y="1378"/>
                  </a:lnTo>
                  <a:lnTo>
                    <a:pt x="1276" y="1373"/>
                  </a:lnTo>
                  <a:lnTo>
                    <a:pt x="1237" y="1367"/>
                  </a:lnTo>
                  <a:lnTo>
                    <a:pt x="1196" y="1362"/>
                  </a:lnTo>
                  <a:lnTo>
                    <a:pt x="1156" y="1355"/>
                  </a:lnTo>
                  <a:lnTo>
                    <a:pt x="1116" y="1350"/>
                  </a:lnTo>
                  <a:lnTo>
                    <a:pt x="1075" y="1344"/>
                  </a:lnTo>
                  <a:lnTo>
                    <a:pt x="1033" y="1339"/>
                  </a:lnTo>
                  <a:lnTo>
                    <a:pt x="993" y="1335"/>
                  </a:lnTo>
                  <a:lnTo>
                    <a:pt x="950" y="1330"/>
                  </a:lnTo>
                  <a:lnTo>
                    <a:pt x="908" y="1328"/>
                  </a:lnTo>
                  <a:lnTo>
                    <a:pt x="865" y="1326"/>
                  </a:lnTo>
                  <a:lnTo>
                    <a:pt x="851" y="1335"/>
                  </a:lnTo>
                  <a:lnTo>
                    <a:pt x="845" y="1351"/>
                  </a:lnTo>
                  <a:lnTo>
                    <a:pt x="839" y="1369"/>
                  </a:lnTo>
                  <a:lnTo>
                    <a:pt x="833" y="1381"/>
                  </a:lnTo>
                  <a:lnTo>
                    <a:pt x="823" y="1387"/>
                  </a:lnTo>
                  <a:lnTo>
                    <a:pt x="812" y="1392"/>
                  </a:lnTo>
                  <a:lnTo>
                    <a:pt x="799" y="1395"/>
                  </a:lnTo>
                  <a:lnTo>
                    <a:pt x="784" y="1397"/>
                  </a:lnTo>
                  <a:lnTo>
                    <a:pt x="771" y="1398"/>
                  </a:lnTo>
                  <a:lnTo>
                    <a:pt x="757" y="1396"/>
                  </a:lnTo>
                  <a:lnTo>
                    <a:pt x="745" y="1393"/>
                  </a:lnTo>
                  <a:lnTo>
                    <a:pt x="733" y="1386"/>
                  </a:lnTo>
                  <a:lnTo>
                    <a:pt x="719" y="1381"/>
                  </a:lnTo>
                  <a:lnTo>
                    <a:pt x="709" y="1372"/>
                  </a:lnTo>
                  <a:lnTo>
                    <a:pt x="702" y="1360"/>
                  </a:lnTo>
                  <a:lnTo>
                    <a:pt x="697" y="1347"/>
                  </a:lnTo>
                  <a:lnTo>
                    <a:pt x="691" y="1333"/>
                  </a:lnTo>
                  <a:lnTo>
                    <a:pt x="686" y="1320"/>
                  </a:lnTo>
                  <a:lnTo>
                    <a:pt x="679" y="1310"/>
                  </a:lnTo>
                  <a:lnTo>
                    <a:pt x="670" y="1303"/>
                  </a:lnTo>
                  <a:lnTo>
                    <a:pt x="634" y="1304"/>
                  </a:lnTo>
                  <a:lnTo>
                    <a:pt x="597" y="1305"/>
                  </a:lnTo>
                  <a:lnTo>
                    <a:pt x="559" y="1307"/>
                  </a:lnTo>
                  <a:lnTo>
                    <a:pt x="523" y="1310"/>
                  </a:lnTo>
                  <a:lnTo>
                    <a:pt x="486" y="1313"/>
                  </a:lnTo>
                  <a:lnTo>
                    <a:pt x="449" y="1316"/>
                  </a:lnTo>
                  <a:lnTo>
                    <a:pt x="412" y="1319"/>
                  </a:lnTo>
                  <a:lnTo>
                    <a:pt x="375" y="1322"/>
                  </a:lnTo>
                  <a:lnTo>
                    <a:pt x="339" y="1327"/>
                  </a:lnTo>
                  <a:lnTo>
                    <a:pt x="302" y="1330"/>
                  </a:lnTo>
                  <a:lnTo>
                    <a:pt x="265" y="1333"/>
                  </a:lnTo>
                  <a:lnTo>
                    <a:pt x="229" y="1336"/>
                  </a:lnTo>
                  <a:lnTo>
                    <a:pt x="193" y="1339"/>
                  </a:lnTo>
                  <a:lnTo>
                    <a:pt x="157" y="1341"/>
                  </a:lnTo>
                  <a:lnTo>
                    <a:pt x="120" y="1342"/>
                  </a:lnTo>
                  <a:lnTo>
                    <a:pt x="85" y="1343"/>
                  </a:lnTo>
                  <a:lnTo>
                    <a:pt x="71" y="1329"/>
                  </a:lnTo>
                  <a:lnTo>
                    <a:pt x="78" y="1320"/>
                  </a:lnTo>
                  <a:lnTo>
                    <a:pt x="85" y="1317"/>
                  </a:lnTo>
                  <a:lnTo>
                    <a:pt x="94" y="1315"/>
                  </a:lnTo>
                  <a:lnTo>
                    <a:pt x="104" y="1315"/>
                  </a:lnTo>
                  <a:lnTo>
                    <a:pt x="112" y="1314"/>
                  </a:lnTo>
                  <a:lnTo>
                    <a:pt x="118" y="1311"/>
                  </a:lnTo>
                  <a:lnTo>
                    <a:pt x="122" y="1307"/>
                  </a:lnTo>
                  <a:lnTo>
                    <a:pt x="123" y="1297"/>
                  </a:lnTo>
                  <a:lnTo>
                    <a:pt x="77" y="1301"/>
                  </a:lnTo>
                  <a:lnTo>
                    <a:pt x="70" y="1292"/>
                  </a:lnTo>
                  <a:lnTo>
                    <a:pt x="73" y="1284"/>
                  </a:lnTo>
                  <a:lnTo>
                    <a:pt x="81" y="1277"/>
                  </a:lnTo>
                  <a:lnTo>
                    <a:pt x="85" y="1269"/>
                  </a:lnTo>
                  <a:lnTo>
                    <a:pt x="74" y="1279"/>
                  </a:lnTo>
                  <a:lnTo>
                    <a:pt x="65" y="1290"/>
                  </a:lnTo>
                  <a:lnTo>
                    <a:pt x="54" y="1301"/>
                  </a:lnTo>
                  <a:lnTo>
                    <a:pt x="44" y="1311"/>
                  </a:lnTo>
                  <a:lnTo>
                    <a:pt x="34" y="1324"/>
                  </a:lnTo>
                  <a:lnTo>
                    <a:pt x="23" y="1333"/>
                  </a:lnTo>
                  <a:lnTo>
                    <a:pt x="13" y="1344"/>
                  </a:lnTo>
                  <a:lnTo>
                    <a:pt x="2" y="1354"/>
                  </a:lnTo>
                  <a:lnTo>
                    <a:pt x="0" y="1364"/>
                  </a:lnTo>
                  <a:lnTo>
                    <a:pt x="0" y="1371"/>
                  </a:lnTo>
                  <a:lnTo>
                    <a:pt x="3" y="1376"/>
                  </a:lnTo>
                  <a:lnTo>
                    <a:pt x="9" y="1381"/>
                  </a:lnTo>
                  <a:lnTo>
                    <a:pt x="14" y="1385"/>
                  </a:lnTo>
                  <a:lnTo>
                    <a:pt x="22" y="1388"/>
                  </a:lnTo>
                  <a:lnTo>
                    <a:pt x="28" y="1393"/>
                  </a:lnTo>
                  <a:lnTo>
                    <a:pt x="34" y="1398"/>
                  </a:lnTo>
                  <a:lnTo>
                    <a:pt x="61" y="1397"/>
                  </a:lnTo>
                  <a:lnTo>
                    <a:pt x="95" y="1396"/>
                  </a:lnTo>
                  <a:lnTo>
                    <a:pt x="134" y="1394"/>
                  </a:lnTo>
                  <a:lnTo>
                    <a:pt x="178" y="1391"/>
                  </a:lnTo>
                  <a:lnTo>
                    <a:pt x="225" y="1386"/>
                  </a:lnTo>
                  <a:lnTo>
                    <a:pt x="274" y="1382"/>
                  </a:lnTo>
                  <a:lnTo>
                    <a:pt x="325" y="1377"/>
                  </a:lnTo>
                  <a:lnTo>
                    <a:pt x="376" y="1373"/>
                  </a:lnTo>
                  <a:lnTo>
                    <a:pt x="427" y="1369"/>
                  </a:lnTo>
                  <a:lnTo>
                    <a:pt x="476" y="1364"/>
                  </a:lnTo>
                  <a:lnTo>
                    <a:pt x="522" y="1361"/>
                  </a:lnTo>
                  <a:lnTo>
                    <a:pt x="564" y="1356"/>
                  </a:lnTo>
                  <a:lnTo>
                    <a:pt x="601" y="1354"/>
                  </a:lnTo>
                  <a:lnTo>
                    <a:pt x="633" y="1352"/>
                  </a:lnTo>
                  <a:lnTo>
                    <a:pt x="658" y="1352"/>
                  </a:lnTo>
                  <a:lnTo>
                    <a:pt x="676" y="1352"/>
                  </a:lnTo>
                  <a:lnTo>
                    <a:pt x="681" y="1361"/>
                  </a:lnTo>
                  <a:lnTo>
                    <a:pt x="687" y="1370"/>
                  </a:lnTo>
                  <a:lnTo>
                    <a:pt x="693" y="1380"/>
                  </a:lnTo>
                  <a:lnTo>
                    <a:pt x="701" y="1387"/>
                  </a:lnTo>
                  <a:lnTo>
                    <a:pt x="710" y="1396"/>
                  </a:lnTo>
                  <a:lnTo>
                    <a:pt x="720" y="1403"/>
                  </a:lnTo>
                  <a:lnTo>
                    <a:pt x="731" y="1408"/>
                  </a:lnTo>
                  <a:lnTo>
                    <a:pt x="744" y="1412"/>
                  </a:lnTo>
                  <a:lnTo>
                    <a:pt x="767" y="1418"/>
                  </a:lnTo>
                  <a:lnTo>
                    <a:pt x="788" y="1418"/>
                  </a:lnTo>
                  <a:lnTo>
                    <a:pt x="806" y="1411"/>
                  </a:lnTo>
                  <a:lnTo>
                    <a:pt x="823" y="1403"/>
                  </a:lnTo>
                  <a:lnTo>
                    <a:pt x="839" y="1393"/>
                  </a:lnTo>
                  <a:lnTo>
                    <a:pt x="855" y="1382"/>
                  </a:lnTo>
                  <a:lnTo>
                    <a:pt x="871" y="1373"/>
                  </a:lnTo>
                  <a:lnTo>
                    <a:pt x="888" y="1366"/>
                  </a:lnTo>
                  <a:lnTo>
                    <a:pt x="929" y="1367"/>
                  </a:lnTo>
                  <a:lnTo>
                    <a:pt x="970" y="1370"/>
                  </a:lnTo>
                  <a:lnTo>
                    <a:pt x="1012" y="1373"/>
                  </a:lnTo>
                  <a:lnTo>
                    <a:pt x="1053" y="1376"/>
                  </a:lnTo>
                  <a:lnTo>
                    <a:pt x="1095" y="1382"/>
                  </a:lnTo>
                  <a:lnTo>
                    <a:pt x="1137" y="1387"/>
                  </a:lnTo>
                  <a:lnTo>
                    <a:pt x="1179" y="1394"/>
                  </a:lnTo>
                  <a:lnTo>
                    <a:pt x="1221" y="1400"/>
                  </a:lnTo>
                  <a:lnTo>
                    <a:pt x="1264" y="1407"/>
                  </a:lnTo>
                  <a:lnTo>
                    <a:pt x="1307" y="1414"/>
                  </a:lnTo>
                  <a:lnTo>
                    <a:pt x="1350" y="1420"/>
                  </a:lnTo>
                  <a:lnTo>
                    <a:pt x="1392" y="1426"/>
                  </a:lnTo>
                  <a:lnTo>
                    <a:pt x="1435" y="1431"/>
                  </a:lnTo>
                  <a:lnTo>
                    <a:pt x="1478" y="1436"/>
                  </a:lnTo>
                  <a:lnTo>
                    <a:pt x="1521" y="1439"/>
                  </a:lnTo>
                  <a:lnTo>
                    <a:pt x="1565" y="1441"/>
                  </a:lnTo>
                  <a:lnTo>
                    <a:pt x="1605" y="1400"/>
                  </a:lnTo>
                  <a:lnTo>
                    <a:pt x="1895" y="819"/>
                  </a:lnTo>
                  <a:lnTo>
                    <a:pt x="1896" y="804"/>
                  </a:lnTo>
                  <a:lnTo>
                    <a:pt x="1892" y="796"/>
                  </a:lnTo>
                  <a:lnTo>
                    <a:pt x="1884" y="790"/>
                  </a:lnTo>
                  <a:lnTo>
                    <a:pt x="1872" y="787"/>
                  </a:lnTo>
                  <a:lnTo>
                    <a:pt x="1859" y="786"/>
                  </a:lnTo>
                  <a:lnTo>
                    <a:pt x="1844" y="784"/>
                  </a:lnTo>
                  <a:lnTo>
                    <a:pt x="1831" y="781"/>
                  </a:lnTo>
                  <a:lnTo>
                    <a:pt x="1819" y="776"/>
                  </a:lnTo>
                  <a:lnTo>
                    <a:pt x="1812" y="754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6" name="AutoShape 16">
              <a:extLst>
                <a:ext uri="{FF2B5EF4-FFF2-40B4-BE49-F238E27FC236}">
                  <a16:creationId xmlns:a16="http://schemas.microsoft.com/office/drawing/2014/main" id="{BEA2A8A8-0B3D-4453-9A53-8653180461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" y="617"/>
              <a:ext cx="137" cy="298"/>
            </a:xfrm>
            <a:custGeom>
              <a:avLst/>
              <a:gdLst>
                <a:gd name="T0" fmla="*/ 22 w 321"/>
                <a:gd name="T1" fmla="*/ 19 h 744"/>
                <a:gd name="T2" fmla="*/ 18 w 321"/>
                <a:gd name="T3" fmla="*/ 26 h 744"/>
                <a:gd name="T4" fmla="*/ 13 w 321"/>
                <a:gd name="T5" fmla="*/ 34 h 744"/>
                <a:gd name="T6" fmla="*/ 9 w 321"/>
                <a:gd name="T7" fmla="*/ 40 h 744"/>
                <a:gd name="T8" fmla="*/ 6 w 321"/>
                <a:gd name="T9" fmla="*/ 45 h 744"/>
                <a:gd name="T10" fmla="*/ 5 w 321"/>
                <a:gd name="T11" fmla="*/ 47 h 744"/>
                <a:gd name="T12" fmla="*/ 4 w 321"/>
                <a:gd name="T13" fmla="*/ 48 h 744"/>
                <a:gd name="T14" fmla="*/ 6 w 321"/>
                <a:gd name="T15" fmla="*/ 43 h 744"/>
                <a:gd name="T16" fmla="*/ 9 w 321"/>
                <a:gd name="T17" fmla="*/ 38 h 744"/>
                <a:gd name="T18" fmla="*/ 12 w 321"/>
                <a:gd name="T19" fmla="*/ 34 h 744"/>
                <a:gd name="T20" fmla="*/ 14 w 321"/>
                <a:gd name="T21" fmla="*/ 30 h 744"/>
                <a:gd name="T22" fmla="*/ 15 w 321"/>
                <a:gd name="T23" fmla="*/ 27 h 744"/>
                <a:gd name="T24" fmla="*/ 12 w 321"/>
                <a:gd name="T25" fmla="*/ 31 h 744"/>
                <a:gd name="T26" fmla="*/ 8 w 321"/>
                <a:gd name="T27" fmla="*/ 38 h 744"/>
                <a:gd name="T28" fmla="*/ 4 w 321"/>
                <a:gd name="T29" fmla="*/ 44 h 744"/>
                <a:gd name="T30" fmla="*/ 3 w 321"/>
                <a:gd name="T31" fmla="*/ 44 h 744"/>
                <a:gd name="T32" fmla="*/ 7 w 321"/>
                <a:gd name="T33" fmla="*/ 38 h 744"/>
                <a:gd name="T34" fmla="*/ 11 w 321"/>
                <a:gd name="T35" fmla="*/ 31 h 744"/>
                <a:gd name="T36" fmla="*/ 13 w 321"/>
                <a:gd name="T37" fmla="*/ 28 h 744"/>
                <a:gd name="T38" fmla="*/ 15 w 321"/>
                <a:gd name="T39" fmla="*/ 24 h 744"/>
                <a:gd name="T40" fmla="*/ 16 w 321"/>
                <a:gd name="T41" fmla="*/ 21 h 744"/>
                <a:gd name="T42" fmla="*/ 14 w 321"/>
                <a:gd name="T43" fmla="*/ 25 h 744"/>
                <a:gd name="T44" fmla="*/ 11 w 321"/>
                <a:gd name="T45" fmla="*/ 29 h 744"/>
                <a:gd name="T46" fmla="*/ 8 w 321"/>
                <a:gd name="T47" fmla="*/ 34 h 744"/>
                <a:gd name="T48" fmla="*/ 5 w 321"/>
                <a:gd name="T49" fmla="*/ 39 h 744"/>
                <a:gd name="T50" fmla="*/ 3 w 321"/>
                <a:gd name="T51" fmla="*/ 42 h 744"/>
                <a:gd name="T52" fmla="*/ 2 w 321"/>
                <a:gd name="T53" fmla="*/ 44 h 744"/>
                <a:gd name="T54" fmla="*/ 3 w 321"/>
                <a:gd name="T55" fmla="*/ 41 h 744"/>
                <a:gd name="T56" fmla="*/ 5 w 321"/>
                <a:gd name="T57" fmla="*/ 36 h 744"/>
                <a:gd name="T58" fmla="*/ 8 w 321"/>
                <a:gd name="T59" fmla="*/ 32 h 744"/>
                <a:gd name="T60" fmla="*/ 11 w 321"/>
                <a:gd name="T61" fmla="*/ 28 h 744"/>
                <a:gd name="T62" fmla="*/ 13 w 321"/>
                <a:gd name="T63" fmla="*/ 22 h 744"/>
                <a:gd name="T64" fmla="*/ 15 w 321"/>
                <a:gd name="T65" fmla="*/ 18 h 744"/>
                <a:gd name="T66" fmla="*/ 13 w 321"/>
                <a:gd name="T67" fmla="*/ 22 h 744"/>
                <a:gd name="T68" fmla="*/ 11 w 321"/>
                <a:gd name="T69" fmla="*/ 26 h 744"/>
                <a:gd name="T70" fmla="*/ 8 w 321"/>
                <a:gd name="T71" fmla="*/ 30 h 744"/>
                <a:gd name="T72" fmla="*/ 5 w 321"/>
                <a:gd name="T73" fmla="*/ 34 h 744"/>
                <a:gd name="T74" fmla="*/ 3 w 321"/>
                <a:gd name="T75" fmla="*/ 38 h 744"/>
                <a:gd name="T76" fmla="*/ 1 w 321"/>
                <a:gd name="T77" fmla="*/ 38 h 744"/>
                <a:gd name="T78" fmla="*/ 0 w 321"/>
                <a:gd name="T79" fmla="*/ 37 h 744"/>
                <a:gd name="T80" fmla="*/ 3 w 321"/>
                <a:gd name="T81" fmla="*/ 32 h 744"/>
                <a:gd name="T82" fmla="*/ 7 w 321"/>
                <a:gd name="T83" fmla="*/ 24 h 744"/>
                <a:gd name="T84" fmla="*/ 12 w 321"/>
                <a:gd name="T85" fmla="*/ 16 h 744"/>
                <a:gd name="T86" fmla="*/ 16 w 321"/>
                <a:gd name="T87" fmla="*/ 9 h 744"/>
                <a:gd name="T88" fmla="*/ 19 w 321"/>
                <a:gd name="T89" fmla="*/ 2 h 744"/>
                <a:gd name="T90" fmla="*/ 21 w 321"/>
                <a:gd name="T91" fmla="*/ 2 h 744"/>
                <a:gd name="T92" fmla="*/ 21 w 321"/>
                <a:gd name="T93" fmla="*/ 8 h 744"/>
                <a:gd name="T94" fmla="*/ 23 w 321"/>
                <a:gd name="T95" fmla="*/ 14 h 7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1"/>
                <a:gd name="T145" fmla="*/ 0 h 744"/>
                <a:gd name="T146" fmla="*/ 321 w 321"/>
                <a:gd name="T147" fmla="*/ 744 h 7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1" h="744">
                  <a:moveTo>
                    <a:pt x="321" y="236"/>
                  </a:moveTo>
                  <a:lnTo>
                    <a:pt x="306" y="264"/>
                  </a:lnTo>
                  <a:lnTo>
                    <a:pt x="288" y="296"/>
                  </a:lnTo>
                  <a:lnTo>
                    <a:pt x="270" y="331"/>
                  </a:lnTo>
                  <a:lnTo>
                    <a:pt x="251" y="369"/>
                  </a:lnTo>
                  <a:lnTo>
                    <a:pt x="230" y="408"/>
                  </a:lnTo>
                  <a:lnTo>
                    <a:pt x="210" y="448"/>
                  </a:lnTo>
                  <a:lnTo>
                    <a:pt x="189" y="487"/>
                  </a:lnTo>
                  <a:lnTo>
                    <a:pt x="170" y="527"/>
                  </a:lnTo>
                  <a:lnTo>
                    <a:pt x="151" y="564"/>
                  </a:lnTo>
                  <a:lnTo>
                    <a:pt x="133" y="599"/>
                  </a:lnTo>
                  <a:lnTo>
                    <a:pt x="117" y="632"/>
                  </a:lnTo>
                  <a:lnTo>
                    <a:pt x="102" y="660"/>
                  </a:lnTo>
                  <a:lnTo>
                    <a:pt x="90" y="685"/>
                  </a:lnTo>
                  <a:lnTo>
                    <a:pt x="79" y="704"/>
                  </a:lnTo>
                  <a:lnTo>
                    <a:pt x="72" y="718"/>
                  </a:lnTo>
                  <a:lnTo>
                    <a:pt x="68" y="724"/>
                  </a:lnTo>
                  <a:lnTo>
                    <a:pt x="63" y="730"/>
                  </a:lnTo>
                  <a:lnTo>
                    <a:pt x="59" y="736"/>
                  </a:lnTo>
                  <a:lnTo>
                    <a:pt x="53" y="742"/>
                  </a:lnTo>
                  <a:lnTo>
                    <a:pt x="47" y="744"/>
                  </a:lnTo>
                  <a:lnTo>
                    <a:pt x="57" y="721"/>
                  </a:lnTo>
                  <a:lnTo>
                    <a:pt x="69" y="697"/>
                  </a:lnTo>
                  <a:lnTo>
                    <a:pt x="81" y="671"/>
                  </a:lnTo>
                  <a:lnTo>
                    <a:pt x="94" y="645"/>
                  </a:lnTo>
                  <a:lnTo>
                    <a:pt x="107" y="619"/>
                  </a:lnTo>
                  <a:lnTo>
                    <a:pt x="120" y="594"/>
                  </a:lnTo>
                  <a:lnTo>
                    <a:pt x="132" y="569"/>
                  </a:lnTo>
                  <a:lnTo>
                    <a:pt x="144" y="546"/>
                  </a:lnTo>
                  <a:lnTo>
                    <a:pt x="153" y="529"/>
                  </a:lnTo>
                  <a:lnTo>
                    <a:pt x="163" y="511"/>
                  </a:lnTo>
                  <a:lnTo>
                    <a:pt x="173" y="494"/>
                  </a:lnTo>
                  <a:lnTo>
                    <a:pt x="182" y="475"/>
                  </a:lnTo>
                  <a:lnTo>
                    <a:pt x="189" y="457"/>
                  </a:lnTo>
                  <a:lnTo>
                    <a:pt x="195" y="441"/>
                  </a:lnTo>
                  <a:lnTo>
                    <a:pt x="199" y="423"/>
                  </a:lnTo>
                  <a:lnTo>
                    <a:pt x="199" y="408"/>
                  </a:lnTo>
                  <a:lnTo>
                    <a:pt x="173" y="452"/>
                  </a:lnTo>
                  <a:lnTo>
                    <a:pt x="161" y="484"/>
                  </a:lnTo>
                  <a:lnTo>
                    <a:pt x="144" y="517"/>
                  </a:lnTo>
                  <a:lnTo>
                    <a:pt x="126" y="551"/>
                  </a:lnTo>
                  <a:lnTo>
                    <a:pt x="104" y="585"/>
                  </a:lnTo>
                  <a:lnTo>
                    <a:pt x="83" y="620"/>
                  </a:lnTo>
                  <a:lnTo>
                    <a:pt x="63" y="655"/>
                  </a:lnTo>
                  <a:lnTo>
                    <a:pt x="47" y="691"/>
                  </a:lnTo>
                  <a:lnTo>
                    <a:pt x="35" y="728"/>
                  </a:lnTo>
                  <a:lnTo>
                    <a:pt x="26" y="732"/>
                  </a:lnTo>
                  <a:lnTo>
                    <a:pt x="38" y="693"/>
                  </a:lnTo>
                  <a:lnTo>
                    <a:pt x="52" y="657"/>
                  </a:lnTo>
                  <a:lnTo>
                    <a:pt x="69" y="621"/>
                  </a:lnTo>
                  <a:lnTo>
                    <a:pt x="86" y="585"/>
                  </a:lnTo>
                  <a:lnTo>
                    <a:pt x="105" y="551"/>
                  </a:lnTo>
                  <a:lnTo>
                    <a:pt x="124" y="516"/>
                  </a:lnTo>
                  <a:lnTo>
                    <a:pt x="143" y="480"/>
                  </a:lnTo>
                  <a:lnTo>
                    <a:pt x="163" y="445"/>
                  </a:lnTo>
                  <a:lnTo>
                    <a:pt x="163" y="441"/>
                  </a:lnTo>
                  <a:lnTo>
                    <a:pt x="167" y="431"/>
                  </a:lnTo>
                  <a:lnTo>
                    <a:pt x="175" y="417"/>
                  </a:lnTo>
                  <a:lnTo>
                    <a:pt x="184" y="400"/>
                  </a:lnTo>
                  <a:lnTo>
                    <a:pt x="194" y="382"/>
                  </a:lnTo>
                  <a:lnTo>
                    <a:pt x="203" y="362"/>
                  </a:lnTo>
                  <a:lnTo>
                    <a:pt x="208" y="343"/>
                  </a:lnTo>
                  <a:lnTo>
                    <a:pt x="211" y="325"/>
                  </a:lnTo>
                  <a:lnTo>
                    <a:pt x="203" y="343"/>
                  </a:lnTo>
                  <a:lnTo>
                    <a:pt x="192" y="363"/>
                  </a:lnTo>
                  <a:lnTo>
                    <a:pt x="181" y="385"/>
                  </a:lnTo>
                  <a:lnTo>
                    <a:pt x="167" y="408"/>
                  </a:lnTo>
                  <a:lnTo>
                    <a:pt x="154" y="432"/>
                  </a:lnTo>
                  <a:lnTo>
                    <a:pt x="141" y="456"/>
                  </a:lnTo>
                  <a:lnTo>
                    <a:pt x="127" y="482"/>
                  </a:lnTo>
                  <a:lnTo>
                    <a:pt x="114" y="507"/>
                  </a:lnTo>
                  <a:lnTo>
                    <a:pt x="99" y="532"/>
                  </a:lnTo>
                  <a:lnTo>
                    <a:pt x="86" y="556"/>
                  </a:lnTo>
                  <a:lnTo>
                    <a:pt x="73" y="580"/>
                  </a:lnTo>
                  <a:lnTo>
                    <a:pt x="61" y="602"/>
                  </a:lnTo>
                  <a:lnTo>
                    <a:pt x="50" y="623"/>
                  </a:lnTo>
                  <a:lnTo>
                    <a:pt x="41" y="643"/>
                  </a:lnTo>
                  <a:lnTo>
                    <a:pt x="32" y="660"/>
                  </a:lnTo>
                  <a:lnTo>
                    <a:pt x="26" y="676"/>
                  </a:lnTo>
                  <a:lnTo>
                    <a:pt x="24" y="677"/>
                  </a:lnTo>
                  <a:lnTo>
                    <a:pt x="22" y="676"/>
                  </a:lnTo>
                  <a:lnTo>
                    <a:pt x="20" y="673"/>
                  </a:lnTo>
                  <a:lnTo>
                    <a:pt x="20" y="668"/>
                  </a:lnTo>
                  <a:lnTo>
                    <a:pt x="30" y="643"/>
                  </a:lnTo>
                  <a:lnTo>
                    <a:pt x="41" y="618"/>
                  </a:lnTo>
                  <a:lnTo>
                    <a:pt x="52" y="594"/>
                  </a:lnTo>
                  <a:lnTo>
                    <a:pt x="63" y="569"/>
                  </a:lnTo>
                  <a:lnTo>
                    <a:pt x="75" y="546"/>
                  </a:lnTo>
                  <a:lnTo>
                    <a:pt x="87" y="523"/>
                  </a:lnTo>
                  <a:lnTo>
                    <a:pt x="99" y="499"/>
                  </a:lnTo>
                  <a:lnTo>
                    <a:pt x="111" y="476"/>
                  </a:lnTo>
                  <a:lnTo>
                    <a:pt x="124" y="453"/>
                  </a:lnTo>
                  <a:lnTo>
                    <a:pt x="136" y="429"/>
                  </a:lnTo>
                  <a:lnTo>
                    <a:pt x="147" y="405"/>
                  </a:lnTo>
                  <a:lnTo>
                    <a:pt x="159" y="379"/>
                  </a:lnTo>
                  <a:lnTo>
                    <a:pt x="170" y="353"/>
                  </a:lnTo>
                  <a:lnTo>
                    <a:pt x="181" y="327"/>
                  </a:lnTo>
                  <a:lnTo>
                    <a:pt x="191" y="299"/>
                  </a:lnTo>
                  <a:lnTo>
                    <a:pt x="200" y="271"/>
                  </a:lnTo>
                  <a:lnTo>
                    <a:pt x="191" y="293"/>
                  </a:lnTo>
                  <a:lnTo>
                    <a:pt x="180" y="314"/>
                  </a:lnTo>
                  <a:lnTo>
                    <a:pt x="169" y="336"/>
                  </a:lnTo>
                  <a:lnTo>
                    <a:pt x="158" y="356"/>
                  </a:lnTo>
                  <a:lnTo>
                    <a:pt x="147" y="378"/>
                  </a:lnTo>
                  <a:lnTo>
                    <a:pt x="136" y="400"/>
                  </a:lnTo>
                  <a:lnTo>
                    <a:pt x="124" y="422"/>
                  </a:lnTo>
                  <a:lnTo>
                    <a:pt x="113" y="444"/>
                  </a:lnTo>
                  <a:lnTo>
                    <a:pt x="102" y="466"/>
                  </a:lnTo>
                  <a:lnTo>
                    <a:pt x="90" y="488"/>
                  </a:lnTo>
                  <a:lnTo>
                    <a:pt x="79" y="510"/>
                  </a:lnTo>
                  <a:lnTo>
                    <a:pt x="68" y="532"/>
                  </a:lnTo>
                  <a:lnTo>
                    <a:pt x="57" y="555"/>
                  </a:lnTo>
                  <a:lnTo>
                    <a:pt x="46" y="577"/>
                  </a:lnTo>
                  <a:lnTo>
                    <a:pt x="35" y="599"/>
                  </a:lnTo>
                  <a:lnTo>
                    <a:pt x="25" y="622"/>
                  </a:lnTo>
                  <a:lnTo>
                    <a:pt x="12" y="626"/>
                  </a:lnTo>
                  <a:lnTo>
                    <a:pt x="19" y="585"/>
                  </a:lnTo>
                  <a:lnTo>
                    <a:pt x="16" y="584"/>
                  </a:lnTo>
                  <a:lnTo>
                    <a:pt x="8" y="579"/>
                  </a:lnTo>
                  <a:lnTo>
                    <a:pt x="2" y="574"/>
                  </a:lnTo>
                  <a:lnTo>
                    <a:pt x="0" y="566"/>
                  </a:lnTo>
                  <a:lnTo>
                    <a:pt x="16" y="533"/>
                  </a:lnTo>
                  <a:lnTo>
                    <a:pt x="34" y="497"/>
                  </a:lnTo>
                  <a:lnTo>
                    <a:pt x="52" y="459"/>
                  </a:lnTo>
                  <a:lnTo>
                    <a:pt x="72" y="418"/>
                  </a:lnTo>
                  <a:lnTo>
                    <a:pt x="92" y="377"/>
                  </a:lnTo>
                  <a:lnTo>
                    <a:pt x="111" y="334"/>
                  </a:lnTo>
                  <a:lnTo>
                    <a:pt x="131" y="293"/>
                  </a:lnTo>
                  <a:lnTo>
                    <a:pt x="151" y="251"/>
                  </a:lnTo>
                  <a:lnTo>
                    <a:pt x="170" y="210"/>
                  </a:lnTo>
                  <a:lnTo>
                    <a:pt x="187" y="171"/>
                  </a:lnTo>
                  <a:lnTo>
                    <a:pt x="205" y="135"/>
                  </a:lnTo>
                  <a:lnTo>
                    <a:pt x="221" y="100"/>
                  </a:lnTo>
                  <a:lnTo>
                    <a:pt x="235" y="69"/>
                  </a:lnTo>
                  <a:lnTo>
                    <a:pt x="248" y="41"/>
                  </a:lnTo>
                  <a:lnTo>
                    <a:pt x="259" y="18"/>
                  </a:lnTo>
                  <a:lnTo>
                    <a:pt x="266" y="0"/>
                  </a:lnTo>
                  <a:lnTo>
                    <a:pt x="267" y="26"/>
                  </a:lnTo>
                  <a:lnTo>
                    <a:pt x="268" y="57"/>
                  </a:lnTo>
                  <a:lnTo>
                    <a:pt x="271" y="91"/>
                  </a:lnTo>
                  <a:lnTo>
                    <a:pt x="275" y="125"/>
                  </a:lnTo>
                  <a:lnTo>
                    <a:pt x="282" y="159"/>
                  </a:lnTo>
                  <a:lnTo>
                    <a:pt x="290" y="190"/>
                  </a:lnTo>
                  <a:lnTo>
                    <a:pt x="304" y="216"/>
                  </a:lnTo>
                  <a:lnTo>
                    <a:pt x="321" y="236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7" name="AutoShape 17">
              <a:extLst>
                <a:ext uri="{FF2B5EF4-FFF2-40B4-BE49-F238E27FC236}">
                  <a16:creationId xmlns:a16="http://schemas.microsoft.com/office/drawing/2014/main" id="{80A77FBF-B2F1-4F2D-A944-6B6756B347C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1" y="395"/>
              <a:ext cx="252" cy="186"/>
            </a:xfrm>
            <a:custGeom>
              <a:avLst/>
              <a:gdLst>
                <a:gd name="T0" fmla="*/ 42 w 595"/>
                <a:gd name="T1" fmla="*/ 7 h 466"/>
                <a:gd name="T2" fmla="*/ 42 w 595"/>
                <a:gd name="T3" fmla="*/ 8 h 466"/>
                <a:gd name="T4" fmla="*/ 43 w 595"/>
                <a:gd name="T5" fmla="*/ 10 h 466"/>
                <a:gd name="T6" fmla="*/ 44 w 595"/>
                <a:gd name="T7" fmla="*/ 11 h 466"/>
                <a:gd name="T8" fmla="*/ 44 w 595"/>
                <a:gd name="T9" fmla="*/ 14 h 466"/>
                <a:gd name="T10" fmla="*/ 41 w 595"/>
                <a:gd name="T11" fmla="*/ 17 h 466"/>
                <a:gd name="T12" fmla="*/ 38 w 595"/>
                <a:gd name="T13" fmla="*/ 20 h 466"/>
                <a:gd name="T14" fmla="*/ 35 w 595"/>
                <a:gd name="T15" fmla="*/ 24 h 466"/>
                <a:gd name="T16" fmla="*/ 32 w 595"/>
                <a:gd name="T17" fmla="*/ 25 h 466"/>
                <a:gd name="T18" fmla="*/ 30 w 595"/>
                <a:gd name="T19" fmla="*/ 24 h 466"/>
                <a:gd name="T20" fmla="*/ 29 w 595"/>
                <a:gd name="T21" fmla="*/ 23 h 466"/>
                <a:gd name="T22" fmla="*/ 26 w 595"/>
                <a:gd name="T23" fmla="*/ 23 h 466"/>
                <a:gd name="T24" fmla="*/ 24 w 595"/>
                <a:gd name="T25" fmla="*/ 23 h 466"/>
                <a:gd name="T26" fmla="*/ 22 w 595"/>
                <a:gd name="T27" fmla="*/ 24 h 466"/>
                <a:gd name="T28" fmla="*/ 20 w 595"/>
                <a:gd name="T29" fmla="*/ 26 h 466"/>
                <a:gd name="T30" fmla="*/ 20 w 595"/>
                <a:gd name="T31" fmla="*/ 28 h 466"/>
                <a:gd name="T32" fmla="*/ 19 w 595"/>
                <a:gd name="T33" fmla="*/ 29 h 466"/>
                <a:gd name="T34" fmla="*/ 19 w 595"/>
                <a:gd name="T35" fmla="*/ 29 h 466"/>
                <a:gd name="T36" fmla="*/ 18 w 595"/>
                <a:gd name="T37" fmla="*/ 30 h 466"/>
                <a:gd name="T38" fmla="*/ 17 w 595"/>
                <a:gd name="T39" fmla="*/ 30 h 466"/>
                <a:gd name="T40" fmla="*/ 16 w 595"/>
                <a:gd name="T41" fmla="*/ 29 h 466"/>
                <a:gd name="T42" fmla="*/ 14 w 595"/>
                <a:gd name="T43" fmla="*/ 28 h 466"/>
                <a:gd name="T44" fmla="*/ 11 w 595"/>
                <a:gd name="T45" fmla="*/ 26 h 466"/>
                <a:gd name="T46" fmla="*/ 8 w 595"/>
                <a:gd name="T47" fmla="*/ 26 h 466"/>
                <a:gd name="T48" fmla="*/ 6 w 595"/>
                <a:gd name="T49" fmla="*/ 27 h 466"/>
                <a:gd name="T50" fmla="*/ 4 w 595"/>
                <a:gd name="T51" fmla="*/ 28 h 466"/>
                <a:gd name="T52" fmla="*/ 3 w 595"/>
                <a:gd name="T53" fmla="*/ 28 h 466"/>
                <a:gd name="T54" fmla="*/ 1 w 595"/>
                <a:gd name="T55" fmla="*/ 27 h 466"/>
                <a:gd name="T56" fmla="*/ 1 w 595"/>
                <a:gd name="T57" fmla="*/ 20 h 466"/>
                <a:gd name="T58" fmla="*/ 3 w 595"/>
                <a:gd name="T59" fmla="*/ 21 h 466"/>
                <a:gd name="T60" fmla="*/ 5 w 595"/>
                <a:gd name="T61" fmla="*/ 22 h 466"/>
                <a:gd name="T62" fmla="*/ 7 w 595"/>
                <a:gd name="T63" fmla="*/ 23 h 466"/>
                <a:gd name="T64" fmla="*/ 8 w 595"/>
                <a:gd name="T65" fmla="*/ 23 h 466"/>
                <a:gd name="T66" fmla="*/ 6 w 595"/>
                <a:gd name="T67" fmla="*/ 22 h 466"/>
                <a:gd name="T68" fmla="*/ 4 w 595"/>
                <a:gd name="T69" fmla="*/ 20 h 466"/>
                <a:gd name="T70" fmla="*/ 2 w 595"/>
                <a:gd name="T71" fmla="*/ 18 h 466"/>
                <a:gd name="T72" fmla="*/ 0 w 595"/>
                <a:gd name="T73" fmla="*/ 16 h 466"/>
                <a:gd name="T74" fmla="*/ 1 w 595"/>
                <a:gd name="T75" fmla="*/ 12 h 466"/>
                <a:gd name="T76" fmla="*/ 3 w 595"/>
                <a:gd name="T77" fmla="*/ 10 h 466"/>
                <a:gd name="T78" fmla="*/ 5 w 595"/>
                <a:gd name="T79" fmla="*/ 7 h 466"/>
                <a:gd name="T80" fmla="*/ 9 w 595"/>
                <a:gd name="T81" fmla="*/ 4 h 466"/>
                <a:gd name="T82" fmla="*/ 11 w 595"/>
                <a:gd name="T83" fmla="*/ 2 h 466"/>
                <a:gd name="T84" fmla="*/ 14 w 595"/>
                <a:gd name="T85" fmla="*/ 1 h 466"/>
                <a:gd name="T86" fmla="*/ 18 w 595"/>
                <a:gd name="T87" fmla="*/ 0 h 466"/>
                <a:gd name="T88" fmla="*/ 21 w 595"/>
                <a:gd name="T89" fmla="*/ 0 h 466"/>
                <a:gd name="T90" fmla="*/ 25 w 595"/>
                <a:gd name="T91" fmla="*/ 0 h 466"/>
                <a:gd name="T92" fmla="*/ 28 w 595"/>
                <a:gd name="T93" fmla="*/ 0 h 466"/>
                <a:gd name="T94" fmla="*/ 31 w 595"/>
                <a:gd name="T95" fmla="*/ 1 h 466"/>
                <a:gd name="T96" fmla="*/ 34 w 595"/>
                <a:gd name="T97" fmla="*/ 1 h 466"/>
                <a:gd name="T98" fmla="*/ 36 w 595"/>
                <a:gd name="T99" fmla="*/ 2 h 466"/>
                <a:gd name="T100" fmla="*/ 39 w 595"/>
                <a:gd name="T101" fmla="*/ 3 h 466"/>
                <a:gd name="T102" fmla="*/ 40 w 595"/>
                <a:gd name="T103" fmla="*/ 5 h 466"/>
                <a:gd name="T104" fmla="*/ 41 w 595"/>
                <a:gd name="T105" fmla="*/ 6 h 4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95"/>
                <a:gd name="T160" fmla="*/ 0 h 466"/>
                <a:gd name="T161" fmla="*/ 595 w 595"/>
                <a:gd name="T162" fmla="*/ 466 h 4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95" h="466">
                  <a:moveTo>
                    <a:pt x="543" y="101"/>
                  </a:moveTo>
                  <a:lnTo>
                    <a:pt x="547" y="112"/>
                  </a:lnTo>
                  <a:lnTo>
                    <a:pt x="551" y="124"/>
                  </a:lnTo>
                  <a:lnTo>
                    <a:pt x="556" y="134"/>
                  </a:lnTo>
                  <a:lnTo>
                    <a:pt x="561" y="145"/>
                  </a:lnTo>
                  <a:lnTo>
                    <a:pt x="568" y="155"/>
                  </a:lnTo>
                  <a:lnTo>
                    <a:pt x="575" y="165"/>
                  </a:lnTo>
                  <a:lnTo>
                    <a:pt x="584" y="175"/>
                  </a:lnTo>
                  <a:lnTo>
                    <a:pt x="595" y="184"/>
                  </a:lnTo>
                  <a:lnTo>
                    <a:pt x="577" y="211"/>
                  </a:lnTo>
                  <a:lnTo>
                    <a:pt x="558" y="240"/>
                  </a:lnTo>
                  <a:lnTo>
                    <a:pt x="538" y="267"/>
                  </a:lnTo>
                  <a:lnTo>
                    <a:pt x="517" y="293"/>
                  </a:lnTo>
                  <a:lnTo>
                    <a:pt x="495" y="321"/>
                  </a:lnTo>
                  <a:lnTo>
                    <a:pt x="474" y="347"/>
                  </a:lnTo>
                  <a:lnTo>
                    <a:pt x="455" y="373"/>
                  </a:lnTo>
                  <a:lnTo>
                    <a:pt x="436" y="400"/>
                  </a:lnTo>
                  <a:lnTo>
                    <a:pt x="425" y="392"/>
                  </a:lnTo>
                  <a:lnTo>
                    <a:pt x="413" y="383"/>
                  </a:lnTo>
                  <a:lnTo>
                    <a:pt x="402" y="375"/>
                  </a:lnTo>
                  <a:lnTo>
                    <a:pt x="390" y="367"/>
                  </a:lnTo>
                  <a:lnTo>
                    <a:pt x="377" y="360"/>
                  </a:lnTo>
                  <a:lnTo>
                    <a:pt x="364" y="356"/>
                  </a:lnTo>
                  <a:lnTo>
                    <a:pt x="348" y="355"/>
                  </a:lnTo>
                  <a:lnTo>
                    <a:pt x="332" y="356"/>
                  </a:lnTo>
                  <a:lnTo>
                    <a:pt x="313" y="357"/>
                  </a:lnTo>
                  <a:lnTo>
                    <a:pt x="298" y="365"/>
                  </a:lnTo>
                  <a:lnTo>
                    <a:pt x="286" y="378"/>
                  </a:lnTo>
                  <a:lnTo>
                    <a:pt x="277" y="393"/>
                  </a:lnTo>
                  <a:lnTo>
                    <a:pt x="269" y="410"/>
                  </a:lnTo>
                  <a:lnTo>
                    <a:pt x="265" y="426"/>
                  </a:lnTo>
                  <a:lnTo>
                    <a:pt x="261" y="442"/>
                  </a:lnTo>
                  <a:lnTo>
                    <a:pt x="260" y="454"/>
                  </a:lnTo>
                  <a:lnTo>
                    <a:pt x="255" y="456"/>
                  </a:lnTo>
                  <a:lnTo>
                    <a:pt x="249" y="459"/>
                  </a:lnTo>
                  <a:lnTo>
                    <a:pt x="244" y="461"/>
                  </a:lnTo>
                  <a:lnTo>
                    <a:pt x="238" y="462"/>
                  </a:lnTo>
                  <a:lnTo>
                    <a:pt x="233" y="465"/>
                  </a:lnTo>
                  <a:lnTo>
                    <a:pt x="226" y="466"/>
                  </a:lnTo>
                  <a:lnTo>
                    <a:pt x="222" y="466"/>
                  </a:lnTo>
                  <a:lnTo>
                    <a:pt x="216" y="465"/>
                  </a:lnTo>
                  <a:lnTo>
                    <a:pt x="205" y="454"/>
                  </a:lnTo>
                  <a:lnTo>
                    <a:pt x="192" y="443"/>
                  </a:lnTo>
                  <a:lnTo>
                    <a:pt x="178" y="432"/>
                  </a:lnTo>
                  <a:lnTo>
                    <a:pt x="163" y="422"/>
                  </a:lnTo>
                  <a:lnTo>
                    <a:pt x="145" y="415"/>
                  </a:lnTo>
                  <a:lnTo>
                    <a:pt x="126" y="412"/>
                  </a:lnTo>
                  <a:lnTo>
                    <a:pt x="107" y="413"/>
                  </a:lnTo>
                  <a:lnTo>
                    <a:pt x="86" y="418"/>
                  </a:lnTo>
                  <a:lnTo>
                    <a:pt x="76" y="427"/>
                  </a:lnTo>
                  <a:lnTo>
                    <a:pt x="65" y="434"/>
                  </a:lnTo>
                  <a:lnTo>
                    <a:pt x="54" y="437"/>
                  </a:lnTo>
                  <a:lnTo>
                    <a:pt x="44" y="438"/>
                  </a:lnTo>
                  <a:lnTo>
                    <a:pt x="34" y="436"/>
                  </a:lnTo>
                  <a:lnTo>
                    <a:pt x="26" y="431"/>
                  </a:lnTo>
                  <a:lnTo>
                    <a:pt x="18" y="422"/>
                  </a:lnTo>
                  <a:lnTo>
                    <a:pt x="11" y="411"/>
                  </a:lnTo>
                  <a:lnTo>
                    <a:pt x="20" y="324"/>
                  </a:lnTo>
                  <a:lnTo>
                    <a:pt x="31" y="328"/>
                  </a:lnTo>
                  <a:lnTo>
                    <a:pt x="41" y="335"/>
                  </a:lnTo>
                  <a:lnTo>
                    <a:pt x="52" y="343"/>
                  </a:lnTo>
                  <a:lnTo>
                    <a:pt x="63" y="350"/>
                  </a:lnTo>
                  <a:lnTo>
                    <a:pt x="74" y="358"/>
                  </a:lnTo>
                  <a:lnTo>
                    <a:pt x="87" y="364"/>
                  </a:lnTo>
                  <a:lnTo>
                    <a:pt x="100" y="366"/>
                  </a:lnTo>
                  <a:lnTo>
                    <a:pt x="114" y="365"/>
                  </a:lnTo>
                  <a:lnTo>
                    <a:pt x="100" y="352"/>
                  </a:lnTo>
                  <a:lnTo>
                    <a:pt x="85" y="338"/>
                  </a:lnTo>
                  <a:lnTo>
                    <a:pt x="69" y="325"/>
                  </a:lnTo>
                  <a:lnTo>
                    <a:pt x="53" y="313"/>
                  </a:lnTo>
                  <a:lnTo>
                    <a:pt x="38" y="300"/>
                  </a:lnTo>
                  <a:lnTo>
                    <a:pt x="22" y="286"/>
                  </a:lnTo>
                  <a:lnTo>
                    <a:pt x="10" y="270"/>
                  </a:lnTo>
                  <a:lnTo>
                    <a:pt x="0" y="253"/>
                  </a:lnTo>
                  <a:lnTo>
                    <a:pt x="2" y="221"/>
                  </a:lnTo>
                  <a:lnTo>
                    <a:pt x="9" y="193"/>
                  </a:lnTo>
                  <a:lnTo>
                    <a:pt x="19" y="169"/>
                  </a:lnTo>
                  <a:lnTo>
                    <a:pt x="32" y="147"/>
                  </a:lnTo>
                  <a:lnTo>
                    <a:pt x="49" y="127"/>
                  </a:lnTo>
                  <a:lnTo>
                    <a:pt x="68" y="106"/>
                  </a:lnTo>
                  <a:lnTo>
                    <a:pt x="91" y="85"/>
                  </a:lnTo>
                  <a:lnTo>
                    <a:pt x="118" y="61"/>
                  </a:lnTo>
                  <a:lnTo>
                    <a:pt x="134" y="46"/>
                  </a:lnTo>
                  <a:lnTo>
                    <a:pt x="152" y="35"/>
                  </a:lnTo>
                  <a:lnTo>
                    <a:pt x="170" y="24"/>
                  </a:lnTo>
                  <a:lnTo>
                    <a:pt x="190" y="17"/>
                  </a:lnTo>
                  <a:lnTo>
                    <a:pt x="210" y="10"/>
                  </a:lnTo>
                  <a:lnTo>
                    <a:pt x="232" y="6"/>
                  </a:lnTo>
                  <a:lnTo>
                    <a:pt x="254" y="3"/>
                  </a:lnTo>
                  <a:lnTo>
                    <a:pt x="276" y="0"/>
                  </a:lnTo>
                  <a:lnTo>
                    <a:pt x="298" y="0"/>
                  </a:lnTo>
                  <a:lnTo>
                    <a:pt x="321" y="0"/>
                  </a:lnTo>
                  <a:lnTo>
                    <a:pt x="343" y="1"/>
                  </a:lnTo>
                  <a:lnTo>
                    <a:pt x="366" y="4"/>
                  </a:lnTo>
                  <a:lnTo>
                    <a:pt x="388" y="7"/>
                  </a:lnTo>
                  <a:lnTo>
                    <a:pt x="409" y="10"/>
                  </a:lnTo>
                  <a:lnTo>
                    <a:pt x="429" y="14"/>
                  </a:lnTo>
                  <a:lnTo>
                    <a:pt x="449" y="18"/>
                  </a:lnTo>
                  <a:lnTo>
                    <a:pt x="467" y="23"/>
                  </a:lnTo>
                  <a:lnTo>
                    <a:pt x="481" y="31"/>
                  </a:lnTo>
                  <a:lnTo>
                    <a:pt x="494" y="41"/>
                  </a:lnTo>
                  <a:lnTo>
                    <a:pt x="505" y="52"/>
                  </a:lnTo>
                  <a:lnTo>
                    <a:pt x="516" y="64"/>
                  </a:lnTo>
                  <a:lnTo>
                    <a:pt x="525" y="76"/>
                  </a:lnTo>
                  <a:lnTo>
                    <a:pt x="535" y="89"/>
                  </a:lnTo>
                  <a:lnTo>
                    <a:pt x="543" y="101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8" name="AutoShape 18">
              <a:extLst>
                <a:ext uri="{FF2B5EF4-FFF2-40B4-BE49-F238E27FC236}">
                  <a16:creationId xmlns:a16="http://schemas.microsoft.com/office/drawing/2014/main" id="{2FC5816E-C388-4CA3-92C2-051A3C9FA7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64" y="401"/>
              <a:ext cx="52" cy="110"/>
            </a:xfrm>
            <a:custGeom>
              <a:avLst/>
              <a:gdLst>
                <a:gd name="T0" fmla="*/ 8 w 121"/>
                <a:gd name="T1" fmla="*/ 0 h 274"/>
                <a:gd name="T2" fmla="*/ 8 w 121"/>
                <a:gd name="T3" fmla="*/ 0 h 274"/>
                <a:gd name="T4" fmla="*/ 7 w 121"/>
                <a:gd name="T5" fmla="*/ 1 h 274"/>
                <a:gd name="T6" fmla="*/ 7 w 121"/>
                <a:gd name="T7" fmla="*/ 2 h 274"/>
                <a:gd name="T8" fmla="*/ 6 w 121"/>
                <a:gd name="T9" fmla="*/ 2 h 274"/>
                <a:gd name="T10" fmla="*/ 6 w 121"/>
                <a:gd name="T11" fmla="*/ 2 h 274"/>
                <a:gd name="T12" fmla="*/ 6 w 121"/>
                <a:gd name="T13" fmla="*/ 2 h 274"/>
                <a:gd name="T14" fmla="*/ 6 w 121"/>
                <a:gd name="T15" fmla="*/ 3 h 274"/>
                <a:gd name="T16" fmla="*/ 6 w 121"/>
                <a:gd name="T17" fmla="*/ 3 h 274"/>
                <a:gd name="T18" fmla="*/ 9 w 121"/>
                <a:gd name="T19" fmla="*/ 1 h 274"/>
                <a:gd name="T20" fmla="*/ 9 w 121"/>
                <a:gd name="T21" fmla="*/ 2 h 274"/>
                <a:gd name="T22" fmla="*/ 9 w 121"/>
                <a:gd name="T23" fmla="*/ 2 h 274"/>
                <a:gd name="T24" fmla="*/ 8 w 121"/>
                <a:gd name="T25" fmla="*/ 2 h 274"/>
                <a:gd name="T26" fmla="*/ 8 w 121"/>
                <a:gd name="T27" fmla="*/ 3 h 274"/>
                <a:gd name="T28" fmla="*/ 7 w 121"/>
                <a:gd name="T29" fmla="*/ 4 h 274"/>
                <a:gd name="T30" fmla="*/ 6 w 121"/>
                <a:gd name="T31" fmla="*/ 4 h 274"/>
                <a:gd name="T32" fmla="*/ 6 w 121"/>
                <a:gd name="T33" fmla="*/ 5 h 274"/>
                <a:gd name="T34" fmla="*/ 5 w 121"/>
                <a:gd name="T35" fmla="*/ 5 h 274"/>
                <a:gd name="T36" fmla="*/ 4 w 121"/>
                <a:gd name="T37" fmla="*/ 6 h 274"/>
                <a:gd name="T38" fmla="*/ 4 w 121"/>
                <a:gd name="T39" fmla="*/ 8 h 274"/>
                <a:gd name="T40" fmla="*/ 3 w 121"/>
                <a:gd name="T41" fmla="*/ 9 h 274"/>
                <a:gd name="T42" fmla="*/ 3 w 121"/>
                <a:gd name="T43" fmla="*/ 11 h 274"/>
                <a:gd name="T44" fmla="*/ 2 w 121"/>
                <a:gd name="T45" fmla="*/ 12 h 274"/>
                <a:gd name="T46" fmla="*/ 2 w 121"/>
                <a:gd name="T47" fmla="*/ 14 h 274"/>
                <a:gd name="T48" fmla="*/ 2 w 121"/>
                <a:gd name="T49" fmla="*/ 16 h 274"/>
                <a:gd name="T50" fmla="*/ 2 w 121"/>
                <a:gd name="T51" fmla="*/ 18 h 274"/>
                <a:gd name="T52" fmla="*/ 0 w 121"/>
                <a:gd name="T53" fmla="*/ 15 h 274"/>
                <a:gd name="T54" fmla="*/ 0 w 121"/>
                <a:gd name="T55" fmla="*/ 12 h 274"/>
                <a:gd name="T56" fmla="*/ 0 w 121"/>
                <a:gd name="T57" fmla="*/ 10 h 274"/>
                <a:gd name="T58" fmla="*/ 0 w 121"/>
                <a:gd name="T59" fmla="*/ 7 h 274"/>
                <a:gd name="T60" fmla="*/ 2 w 121"/>
                <a:gd name="T61" fmla="*/ 5 h 274"/>
                <a:gd name="T62" fmla="*/ 3 w 121"/>
                <a:gd name="T63" fmla="*/ 3 h 274"/>
                <a:gd name="T64" fmla="*/ 5 w 121"/>
                <a:gd name="T65" fmla="*/ 2 h 274"/>
                <a:gd name="T66" fmla="*/ 6 w 121"/>
                <a:gd name="T67" fmla="*/ 0 h 274"/>
                <a:gd name="T68" fmla="*/ 8 w 121"/>
                <a:gd name="T69" fmla="*/ 0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1"/>
                <a:gd name="T106" fmla="*/ 0 h 274"/>
                <a:gd name="T107" fmla="*/ 121 w 121"/>
                <a:gd name="T108" fmla="*/ 274 h 2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1" h="274">
                  <a:moveTo>
                    <a:pt x="95" y="0"/>
                  </a:moveTo>
                  <a:lnTo>
                    <a:pt x="95" y="8"/>
                  </a:lnTo>
                  <a:lnTo>
                    <a:pt x="92" y="15"/>
                  </a:lnTo>
                  <a:lnTo>
                    <a:pt x="87" y="22"/>
                  </a:lnTo>
                  <a:lnTo>
                    <a:pt x="82" y="27"/>
                  </a:lnTo>
                  <a:lnTo>
                    <a:pt x="78" y="33"/>
                  </a:lnTo>
                  <a:lnTo>
                    <a:pt x="75" y="38"/>
                  </a:lnTo>
                  <a:lnTo>
                    <a:pt x="75" y="43"/>
                  </a:lnTo>
                  <a:lnTo>
                    <a:pt x="79" y="48"/>
                  </a:lnTo>
                  <a:lnTo>
                    <a:pt x="121" y="14"/>
                  </a:lnTo>
                  <a:lnTo>
                    <a:pt x="116" y="23"/>
                  </a:lnTo>
                  <a:lnTo>
                    <a:pt x="111" y="32"/>
                  </a:lnTo>
                  <a:lnTo>
                    <a:pt x="104" y="41"/>
                  </a:lnTo>
                  <a:lnTo>
                    <a:pt x="97" y="48"/>
                  </a:lnTo>
                  <a:lnTo>
                    <a:pt x="90" y="56"/>
                  </a:lnTo>
                  <a:lnTo>
                    <a:pt x="82" y="64"/>
                  </a:lnTo>
                  <a:lnTo>
                    <a:pt x="74" y="71"/>
                  </a:lnTo>
                  <a:lnTo>
                    <a:pt x="67" y="80"/>
                  </a:lnTo>
                  <a:lnTo>
                    <a:pt x="56" y="101"/>
                  </a:lnTo>
                  <a:lnTo>
                    <a:pt x="46" y="123"/>
                  </a:lnTo>
                  <a:lnTo>
                    <a:pt x="38" y="145"/>
                  </a:lnTo>
                  <a:lnTo>
                    <a:pt x="32" y="168"/>
                  </a:lnTo>
                  <a:lnTo>
                    <a:pt x="27" y="192"/>
                  </a:lnTo>
                  <a:lnTo>
                    <a:pt x="25" y="217"/>
                  </a:lnTo>
                  <a:lnTo>
                    <a:pt x="25" y="245"/>
                  </a:lnTo>
                  <a:lnTo>
                    <a:pt x="27" y="274"/>
                  </a:lnTo>
                  <a:lnTo>
                    <a:pt x="8" y="231"/>
                  </a:lnTo>
                  <a:lnTo>
                    <a:pt x="0" y="190"/>
                  </a:lnTo>
                  <a:lnTo>
                    <a:pt x="1" y="150"/>
                  </a:lnTo>
                  <a:lnTo>
                    <a:pt x="8" y="113"/>
                  </a:lnTo>
                  <a:lnTo>
                    <a:pt x="22" y="79"/>
                  </a:lnTo>
                  <a:lnTo>
                    <a:pt x="39" y="48"/>
                  </a:lnTo>
                  <a:lnTo>
                    <a:pt x="60" y="22"/>
                  </a:lnTo>
                  <a:lnTo>
                    <a:pt x="81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9" name="AutoShape 19">
              <a:extLst>
                <a:ext uri="{FF2B5EF4-FFF2-40B4-BE49-F238E27FC236}">
                  <a16:creationId xmlns:a16="http://schemas.microsoft.com/office/drawing/2014/main" id="{E98BEC1B-640B-47CC-99CC-B56FCE03524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05" y="443"/>
              <a:ext cx="46" cy="55"/>
            </a:xfrm>
            <a:custGeom>
              <a:avLst/>
              <a:gdLst>
                <a:gd name="T0" fmla="*/ 0 w 110"/>
                <a:gd name="T1" fmla="*/ 9 h 137"/>
                <a:gd name="T2" fmla="*/ 0 w 110"/>
                <a:gd name="T3" fmla="*/ 8 h 137"/>
                <a:gd name="T4" fmla="*/ 0 w 110"/>
                <a:gd name="T5" fmla="*/ 8 h 137"/>
                <a:gd name="T6" fmla="*/ 0 w 110"/>
                <a:gd name="T7" fmla="*/ 7 h 137"/>
                <a:gd name="T8" fmla="*/ 1 w 110"/>
                <a:gd name="T9" fmla="*/ 6 h 137"/>
                <a:gd name="T10" fmla="*/ 2 w 110"/>
                <a:gd name="T11" fmla="*/ 6 h 137"/>
                <a:gd name="T12" fmla="*/ 3 w 110"/>
                <a:gd name="T13" fmla="*/ 5 h 137"/>
                <a:gd name="T14" fmla="*/ 3 w 110"/>
                <a:gd name="T15" fmla="*/ 4 h 137"/>
                <a:gd name="T16" fmla="*/ 4 w 110"/>
                <a:gd name="T17" fmla="*/ 3 h 137"/>
                <a:gd name="T18" fmla="*/ 5 w 110"/>
                <a:gd name="T19" fmla="*/ 2 h 137"/>
                <a:gd name="T20" fmla="*/ 6 w 110"/>
                <a:gd name="T21" fmla="*/ 2 h 137"/>
                <a:gd name="T22" fmla="*/ 7 w 110"/>
                <a:gd name="T23" fmla="*/ 1 h 137"/>
                <a:gd name="T24" fmla="*/ 8 w 110"/>
                <a:gd name="T25" fmla="*/ 0 h 137"/>
                <a:gd name="T26" fmla="*/ 8 w 110"/>
                <a:gd name="T27" fmla="*/ 1 h 137"/>
                <a:gd name="T28" fmla="*/ 0 w 110"/>
                <a:gd name="T29" fmla="*/ 9 h 1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137"/>
                <a:gd name="T47" fmla="*/ 110 w 110"/>
                <a:gd name="T48" fmla="*/ 137 h 1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137">
                  <a:moveTo>
                    <a:pt x="4" y="137"/>
                  </a:moveTo>
                  <a:lnTo>
                    <a:pt x="0" y="130"/>
                  </a:lnTo>
                  <a:lnTo>
                    <a:pt x="1" y="120"/>
                  </a:lnTo>
                  <a:lnTo>
                    <a:pt x="6" y="110"/>
                  </a:lnTo>
                  <a:lnTo>
                    <a:pt x="12" y="100"/>
                  </a:lnTo>
                  <a:lnTo>
                    <a:pt x="22" y="88"/>
                  </a:lnTo>
                  <a:lnTo>
                    <a:pt x="34" y="75"/>
                  </a:lnTo>
                  <a:lnTo>
                    <a:pt x="46" y="64"/>
                  </a:lnTo>
                  <a:lnTo>
                    <a:pt x="58" y="52"/>
                  </a:lnTo>
                  <a:lnTo>
                    <a:pt x="72" y="40"/>
                  </a:lnTo>
                  <a:lnTo>
                    <a:pt x="85" y="26"/>
                  </a:lnTo>
                  <a:lnTo>
                    <a:pt x="98" y="13"/>
                  </a:lnTo>
                  <a:lnTo>
                    <a:pt x="110" y="0"/>
                  </a:lnTo>
                  <a:lnTo>
                    <a:pt x="110" y="18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0" name="AutoShape 20">
              <a:extLst>
                <a:ext uri="{FF2B5EF4-FFF2-40B4-BE49-F238E27FC236}">
                  <a16:creationId xmlns:a16="http://schemas.microsoft.com/office/drawing/2014/main" id="{D562248C-BFDF-4E43-AADA-FC867702218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86" y="450"/>
              <a:ext cx="42" cy="47"/>
            </a:xfrm>
            <a:custGeom>
              <a:avLst/>
              <a:gdLst>
                <a:gd name="T0" fmla="*/ 0 w 100"/>
                <a:gd name="T1" fmla="*/ 8 h 117"/>
                <a:gd name="T2" fmla="*/ 0 w 100"/>
                <a:gd name="T3" fmla="*/ 6 h 117"/>
                <a:gd name="T4" fmla="*/ 1 w 100"/>
                <a:gd name="T5" fmla="*/ 6 h 117"/>
                <a:gd name="T6" fmla="*/ 2 w 100"/>
                <a:gd name="T7" fmla="*/ 4 h 117"/>
                <a:gd name="T8" fmla="*/ 3 w 100"/>
                <a:gd name="T9" fmla="*/ 3 h 117"/>
                <a:gd name="T10" fmla="*/ 3 w 100"/>
                <a:gd name="T11" fmla="*/ 2 h 117"/>
                <a:gd name="T12" fmla="*/ 5 w 100"/>
                <a:gd name="T13" fmla="*/ 2 h 117"/>
                <a:gd name="T14" fmla="*/ 5 w 100"/>
                <a:gd name="T15" fmla="*/ 1 h 117"/>
                <a:gd name="T16" fmla="*/ 7 w 100"/>
                <a:gd name="T17" fmla="*/ 0 h 117"/>
                <a:gd name="T18" fmla="*/ 8 w 100"/>
                <a:gd name="T19" fmla="*/ 0 h 117"/>
                <a:gd name="T20" fmla="*/ 0 w 100"/>
                <a:gd name="T21" fmla="*/ 8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117"/>
                <a:gd name="T35" fmla="*/ 100 w 100"/>
                <a:gd name="T36" fmla="*/ 117 h 1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117">
                  <a:moveTo>
                    <a:pt x="0" y="117"/>
                  </a:moveTo>
                  <a:lnTo>
                    <a:pt x="4" y="101"/>
                  </a:lnTo>
                  <a:lnTo>
                    <a:pt x="11" y="84"/>
                  </a:lnTo>
                  <a:lnTo>
                    <a:pt x="21" y="69"/>
                  </a:lnTo>
                  <a:lnTo>
                    <a:pt x="33" y="53"/>
                  </a:lnTo>
                  <a:lnTo>
                    <a:pt x="46" y="39"/>
                  </a:lnTo>
                  <a:lnTo>
                    <a:pt x="60" y="25"/>
                  </a:lnTo>
                  <a:lnTo>
                    <a:pt x="75" y="12"/>
                  </a:lnTo>
                  <a:lnTo>
                    <a:pt x="89" y="0"/>
                  </a:lnTo>
                  <a:lnTo>
                    <a:pt x="100" y="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1" name="AutoShape 21">
              <a:extLst>
                <a:ext uri="{FF2B5EF4-FFF2-40B4-BE49-F238E27FC236}">
                  <a16:creationId xmlns:a16="http://schemas.microsoft.com/office/drawing/2014/main" id="{1F75063D-2843-4829-BC58-419D87D3ED9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74" y="460"/>
              <a:ext cx="35" cy="30"/>
            </a:xfrm>
            <a:custGeom>
              <a:avLst/>
              <a:gdLst>
                <a:gd name="T0" fmla="*/ 0 w 82"/>
                <a:gd name="T1" fmla="*/ 5 h 74"/>
                <a:gd name="T2" fmla="*/ 0 w 82"/>
                <a:gd name="T3" fmla="*/ 4 h 74"/>
                <a:gd name="T4" fmla="*/ 0 w 82"/>
                <a:gd name="T5" fmla="*/ 4 h 74"/>
                <a:gd name="T6" fmla="*/ 1 w 82"/>
                <a:gd name="T7" fmla="*/ 3 h 74"/>
                <a:gd name="T8" fmla="*/ 2 w 82"/>
                <a:gd name="T9" fmla="*/ 2 h 74"/>
                <a:gd name="T10" fmla="*/ 3 w 82"/>
                <a:gd name="T11" fmla="*/ 2 h 74"/>
                <a:gd name="T12" fmla="*/ 3 w 82"/>
                <a:gd name="T13" fmla="*/ 1 h 74"/>
                <a:gd name="T14" fmla="*/ 4 w 82"/>
                <a:gd name="T15" fmla="*/ 1 h 74"/>
                <a:gd name="T16" fmla="*/ 5 w 82"/>
                <a:gd name="T17" fmla="*/ 0 h 74"/>
                <a:gd name="T18" fmla="*/ 6 w 82"/>
                <a:gd name="T19" fmla="*/ 0 h 74"/>
                <a:gd name="T20" fmla="*/ 0 w 82"/>
                <a:gd name="T21" fmla="*/ 5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74"/>
                <a:gd name="T35" fmla="*/ 82 w 8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74">
                  <a:moveTo>
                    <a:pt x="0" y="74"/>
                  </a:moveTo>
                  <a:lnTo>
                    <a:pt x="2" y="62"/>
                  </a:lnTo>
                  <a:lnTo>
                    <a:pt x="8" y="51"/>
                  </a:lnTo>
                  <a:lnTo>
                    <a:pt x="16" y="42"/>
                  </a:lnTo>
                  <a:lnTo>
                    <a:pt x="24" y="33"/>
                  </a:lnTo>
                  <a:lnTo>
                    <a:pt x="34" y="25"/>
                  </a:lnTo>
                  <a:lnTo>
                    <a:pt x="45" y="16"/>
                  </a:lnTo>
                  <a:lnTo>
                    <a:pt x="56" y="9"/>
                  </a:lnTo>
                  <a:lnTo>
                    <a:pt x="66" y="0"/>
                  </a:lnTo>
                  <a:lnTo>
                    <a:pt x="82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2" name="AutoShape 22">
              <a:extLst>
                <a:ext uri="{FF2B5EF4-FFF2-40B4-BE49-F238E27FC236}">
                  <a16:creationId xmlns:a16="http://schemas.microsoft.com/office/drawing/2014/main" id="{EFA8FE07-F6C8-43B0-9739-C61440D8DB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00" y="460"/>
              <a:ext cx="201" cy="219"/>
            </a:xfrm>
            <a:custGeom>
              <a:avLst/>
              <a:gdLst>
                <a:gd name="T0" fmla="*/ 36 w 475"/>
                <a:gd name="T1" fmla="*/ 3 h 546"/>
                <a:gd name="T2" fmla="*/ 36 w 475"/>
                <a:gd name="T3" fmla="*/ 6 h 546"/>
                <a:gd name="T4" fmla="*/ 35 w 475"/>
                <a:gd name="T5" fmla="*/ 8 h 546"/>
                <a:gd name="T6" fmla="*/ 33 w 475"/>
                <a:gd name="T7" fmla="*/ 10 h 546"/>
                <a:gd name="T8" fmla="*/ 32 w 475"/>
                <a:gd name="T9" fmla="*/ 13 h 546"/>
                <a:gd name="T10" fmla="*/ 29 w 475"/>
                <a:gd name="T11" fmla="*/ 14 h 546"/>
                <a:gd name="T12" fmla="*/ 27 w 475"/>
                <a:gd name="T13" fmla="*/ 14 h 546"/>
                <a:gd name="T14" fmla="*/ 27 w 475"/>
                <a:gd name="T15" fmla="*/ 15 h 546"/>
                <a:gd name="T16" fmla="*/ 29 w 475"/>
                <a:gd name="T17" fmla="*/ 18 h 546"/>
                <a:gd name="T18" fmla="*/ 29 w 475"/>
                <a:gd name="T19" fmla="*/ 20 h 546"/>
                <a:gd name="T20" fmla="*/ 28 w 475"/>
                <a:gd name="T21" fmla="*/ 24 h 546"/>
                <a:gd name="T22" fmla="*/ 27 w 475"/>
                <a:gd name="T23" fmla="*/ 28 h 546"/>
                <a:gd name="T24" fmla="*/ 26 w 475"/>
                <a:gd name="T25" fmla="*/ 30 h 546"/>
                <a:gd name="T26" fmla="*/ 23 w 475"/>
                <a:gd name="T27" fmla="*/ 32 h 546"/>
                <a:gd name="T28" fmla="*/ 21 w 475"/>
                <a:gd name="T29" fmla="*/ 34 h 546"/>
                <a:gd name="T30" fmla="*/ 18 w 475"/>
                <a:gd name="T31" fmla="*/ 35 h 546"/>
                <a:gd name="T32" fmla="*/ 14 w 475"/>
                <a:gd name="T33" fmla="*/ 35 h 546"/>
                <a:gd name="T34" fmla="*/ 11 w 475"/>
                <a:gd name="T35" fmla="*/ 35 h 546"/>
                <a:gd name="T36" fmla="*/ 8 w 475"/>
                <a:gd name="T37" fmla="*/ 34 h 546"/>
                <a:gd name="T38" fmla="*/ 5 w 475"/>
                <a:gd name="T39" fmla="*/ 33 h 546"/>
                <a:gd name="T40" fmla="*/ 4 w 475"/>
                <a:gd name="T41" fmla="*/ 32 h 546"/>
                <a:gd name="T42" fmla="*/ 5 w 475"/>
                <a:gd name="T43" fmla="*/ 30 h 546"/>
                <a:gd name="T44" fmla="*/ 6 w 475"/>
                <a:gd name="T45" fmla="*/ 29 h 546"/>
                <a:gd name="T46" fmla="*/ 7 w 475"/>
                <a:gd name="T47" fmla="*/ 28 h 546"/>
                <a:gd name="T48" fmla="*/ 7 w 475"/>
                <a:gd name="T49" fmla="*/ 26 h 546"/>
                <a:gd name="T50" fmla="*/ 6 w 475"/>
                <a:gd name="T51" fmla="*/ 28 h 546"/>
                <a:gd name="T52" fmla="*/ 5 w 475"/>
                <a:gd name="T53" fmla="*/ 29 h 546"/>
                <a:gd name="T54" fmla="*/ 3 w 475"/>
                <a:gd name="T55" fmla="*/ 30 h 546"/>
                <a:gd name="T56" fmla="*/ 1 w 475"/>
                <a:gd name="T57" fmla="*/ 30 h 546"/>
                <a:gd name="T58" fmla="*/ 1 w 475"/>
                <a:gd name="T59" fmla="*/ 26 h 546"/>
                <a:gd name="T60" fmla="*/ 0 w 475"/>
                <a:gd name="T61" fmla="*/ 22 h 546"/>
                <a:gd name="T62" fmla="*/ 1 w 475"/>
                <a:gd name="T63" fmla="*/ 22 h 546"/>
                <a:gd name="T64" fmla="*/ 3 w 475"/>
                <a:gd name="T65" fmla="*/ 22 h 546"/>
                <a:gd name="T66" fmla="*/ 4 w 475"/>
                <a:gd name="T67" fmla="*/ 24 h 546"/>
                <a:gd name="T68" fmla="*/ 7 w 475"/>
                <a:gd name="T69" fmla="*/ 25 h 546"/>
                <a:gd name="T70" fmla="*/ 11 w 475"/>
                <a:gd name="T71" fmla="*/ 26 h 546"/>
                <a:gd name="T72" fmla="*/ 14 w 475"/>
                <a:gd name="T73" fmla="*/ 25 h 546"/>
                <a:gd name="T74" fmla="*/ 16 w 475"/>
                <a:gd name="T75" fmla="*/ 23 h 546"/>
                <a:gd name="T76" fmla="*/ 17 w 475"/>
                <a:gd name="T77" fmla="*/ 21 h 546"/>
                <a:gd name="T78" fmla="*/ 17 w 475"/>
                <a:gd name="T79" fmla="*/ 19 h 546"/>
                <a:gd name="T80" fmla="*/ 16 w 475"/>
                <a:gd name="T81" fmla="*/ 17 h 546"/>
                <a:gd name="T82" fmla="*/ 19 w 475"/>
                <a:gd name="T83" fmla="*/ 12 h 546"/>
                <a:gd name="T84" fmla="*/ 23 w 475"/>
                <a:gd name="T85" fmla="*/ 8 h 546"/>
                <a:gd name="T86" fmla="*/ 27 w 475"/>
                <a:gd name="T87" fmla="*/ 4 h 546"/>
                <a:gd name="T88" fmla="*/ 28 w 475"/>
                <a:gd name="T89" fmla="*/ 1 h 546"/>
                <a:gd name="T90" fmla="*/ 29 w 475"/>
                <a:gd name="T91" fmla="*/ 0 h 546"/>
                <a:gd name="T92" fmla="*/ 31 w 475"/>
                <a:gd name="T93" fmla="*/ 0 h 546"/>
                <a:gd name="T94" fmla="*/ 32 w 475"/>
                <a:gd name="T95" fmla="*/ 0 h 546"/>
                <a:gd name="T96" fmla="*/ 33 w 475"/>
                <a:gd name="T97" fmla="*/ 0 h 546"/>
                <a:gd name="T98" fmla="*/ 34 w 475"/>
                <a:gd name="T99" fmla="*/ 1 h 546"/>
                <a:gd name="T100" fmla="*/ 35 w 475"/>
                <a:gd name="T101" fmla="*/ 2 h 5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5"/>
                <a:gd name="T154" fmla="*/ 0 h 546"/>
                <a:gd name="T155" fmla="*/ 475 w 475"/>
                <a:gd name="T156" fmla="*/ 546 h 5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5" h="546">
                  <a:moveTo>
                    <a:pt x="463" y="23"/>
                  </a:moveTo>
                  <a:lnTo>
                    <a:pt x="473" y="44"/>
                  </a:lnTo>
                  <a:lnTo>
                    <a:pt x="475" y="65"/>
                  </a:lnTo>
                  <a:lnTo>
                    <a:pt x="473" y="85"/>
                  </a:lnTo>
                  <a:lnTo>
                    <a:pt x="466" y="105"/>
                  </a:lnTo>
                  <a:lnTo>
                    <a:pt x="456" y="125"/>
                  </a:lnTo>
                  <a:lnTo>
                    <a:pt x="446" y="145"/>
                  </a:lnTo>
                  <a:lnTo>
                    <a:pt x="438" y="163"/>
                  </a:lnTo>
                  <a:lnTo>
                    <a:pt x="432" y="183"/>
                  </a:lnTo>
                  <a:lnTo>
                    <a:pt x="426" y="197"/>
                  </a:lnTo>
                  <a:lnTo>
                    <a:pt x="409" y="206"/>
                  </a:lnTo>
                  <a:lnTo>
                    <a:pt x="388" y="212"/>
                  </a:lnTo>
                  <a:lnTo>
                    <a:pt x="367" y="215"/>
                  </a:lnTo>
                  <a:lnTo>
                    <a:pt x="351" y="219"/>
                  </a:lnTo>
                  <a:lnTo>
                    <a:pt x="343" y="225"/>
                  </a:lnTo>
                  <a:lnTo>
                    <a:pt x="349" y="236"/>
                  </a:lnTo>
                  <a:lnTo>
                    <a:pt x="373" y="252"/>
                  </a:lnTo>
                  <a:lnTo>
                    <a:pt x="377" y="271"/>
                  </a:lnTo>
                  <a:lnTo>
                    <a:pt x="379" y="295"/>
                  </a:lnTo>
                  <a:lnTo>
                    <a:pt x="379" y="320"/>
                  </a:lnTo>
                  <a:lnTo>
                    <a:pt x="378" y="348"/>
                  </a:lnTo>
                  <a:lnTo>
                    <a:pt x="374" y="376"/>
                  </a:lnTo>
                  <a:lnTo>
                    <a:pt x="369" y="403"/>
                  </a:lnTo>
                  <a:lnTo>
                    <a:pt x="360" y="429"/>
                  </a:lnTo>
                  <a:lnTo>
                    <a:pt x="349" y="451"/>
                  </a:lnTo>
                  <a:lnTo>
                    <a:pt x="337" y="466"/>
                  </a:lnTo>
                  <a:lnTo>
                    <a:pt x="324" y="483"/>
                  </a:lnTo>
                  <a:lnTo>
                    <a:pt x="309" y="499"/>
                  </a:lnTo>
                  <a:lnTo>
                    <a:pt x="293" y="513"/>
                  </a:lnTo>
                  <a:lnTo>
                    <a:pt x="275" y="527"/>
                  </a:lnTo>
                  <a:lnTo>
                    <a:pt x="255" y="537"/>
                  </a:lnTo>
                  <a:lnTo>
                    <a:pt x="234" y="543"/>
                  </a:lnTo>
                  <a:lnTo>
                    <a:pt x="209" y="544"/>
                  </a:lnTo>
                  <a:lnTo>
                    <a:pt x="191" y="546"/>
                  </a:lnTo>
                  <a:lnTo>
                    <a:pt x="171" y="545"/>
                  </a:lnTo>
                  <a:lnTo>
                    <a:pt x="150" y="542"/>
                  </a:lnTo>
                  <a:lnTo>
                    <a:pt x="129" y="537"/>
                  </a:lnTo>
                  <a:lnTo>
                    <a:pt x="107" y="530"/>
                  </a:lnTo>
                  <a:lnTo>
                    <a:pt x="85" y="522"/>
                  </a:lnTo>
                  <a:lnTo>
                    <a:pt x="66" y="513"/>
                  </a:lnTo>
                  <a:lnTo>
                    <a:pt x="46" y="504"/>
                  </a:lnTo>
                  <a:lnTo>
                    <a:pt x="54" y="493"/>
                  </a:lnTo>
                  <a:lnTo>
                    <a:pt x="61" y="483"/>
                  </a:lnTo>
                  <a:lnTo>
                    <a:pt x="69" y="473"/>
                  </a:lnTo>
                  <a:lnTo>
                    <a:pt x="78" y="463"/>
                  </a:lnTo>
                  <a:lnTo>
                    <a:pt x="84" y="452"/>
                  </a:lnTo>
                  <a:lnTo>
                    <a:pt x="91" y="441"/>
                  </a:lnTo>
                  <a:lnTo>
                    <a:pt x="95" y="429"/>
                  </a:lnTo>
                  <a:lnTo>
                    <a:pt x="97" y="416"/>
                  </a:lnTo>
                  <a:lnTo>
                    <a:pt x="89" y="407"/>
                  </a:lnTo>
                  <a:lnTo>
                    <a:pt x="80" y="415"/>
                  </a:lnTo>
                  <a:lnTo>
                    <a:pt x="73" y="426"/>
                  </a:lnTo>
                  <a:lnTo>
                    <a:pt x="67" y="439"/>
                  </a:lnTo>
                  <a:lnTo>
                    <a:pt x="61" y="452"/>
                  </a:lnTo>
                  <a:lnTo>
                    <a:pt x="54" y="464"/>
                  </a:lnTo>
                  <a:lnTo>
                    <a:pt x="45" y="472"/>
                  </a:lnTo>
                  <a:lnTo>
                    <a:pt x="33" y="474"/>
                  </a:lnTo>
                  <a:lnTo>
                    <a:pt x="17" y="470"/>
                  </a:lnTo>
                  <a:lnTo>
                    <a:pt x="16" y="439"/>
                  </a:lnTo>
                  <a:lnTo>
                    <a:pt x="10" y="404"/>
                  </a:lnTo>
                  <a:lnTo>
                    <a:pt x="2" y="371"/>
                  </a:lnTo>
                  <a:lnTo>
                    <a:pt x="0" y="341"/>
                  </a:lnTo>
                  <a:lnTo>
                    <a:pt x="10" y="337"/>
                  </a:lnTo>
                  <a:lnTo>
                    <a:pt x="18" y="335"/>
                  </a:lnTo>
                  <a:lnTo>
                    <a:pt x="26" y="335"/>
                  </a:lnTo>
                  <a:lnTo>
                    <a:pt x="31" y="338"/>
                  </a:lnTo>
                  <a:lnTo>
                    <a:pt x="41" y="351"/>
                  </a:lnTo>
                  <a:lnTo>
                    <a:pt x="55" y="364"/>
                  </a:lnTo>
                  <a:lnTo>
                    <a:pt x="72" y="377"/>
                  </a:lnTo>
                  <a:lnTo>
                    <a:pt x="91" y="387"/>
                  </a:lnTo>
                  <a:lnTo>
                    <a:pt x="113" y="394"/>
                  </a:lnTo>
                  <a:lnTo>
                    <a:pt x="136" y="396"/>
                  </a:lnTo>
                  <a:lnTo>
                    <a:pt x="160" y="393"/>
                  </a:lnTo>
                  <a:lnTo>
                    <a:pt x="186" y="384"/>
                  </a:lnTo>
                  <a:lnTo>
                    <a:pt x="202" y="374"/>
                  </a:lnTo>
                  <a:lnTo>
                    <a:pt x="212" y="361"/>
                  </a:lnTo>
                  <a:lnTo>
                    <a:pt x="217" y="346"/>
                  </a:lnTo>
                  <a:lnTo>
                    <a:pt x="219" y="329"/>
                  </a:lnTo>
                  <a:lnTo>
                    <a:pt x="218" y="312"/>
                  </a:lnTo>
                  <a:lnTo>
                    <a:pt x="216" y="293"/>
                  </a:lnTo>
                  <a:lnTo>
                    <a:pt x="212" y="275"/>
                  </a:lnTo>
                  <a:lnTo>
                    <a:pt x="208" y="259"/>
                  </a:lnTo>
                  <a:lnTo>
                    <a:pt x="232" y="229"/>
                  </a:lnTo>
                  <a:lnTo>
                    <a:pt x="258" y="194"/>
                  </a:lnTo>
                  <a:lnTo>
                    <a:pt x="284" y="157"/>
                  </a:lnTo>
                  <a:lnTo>
                    <a:pt x="309" y="119"/>
                  </a:lnTo>
                  <a:lnTo>
                    <a:pt x="332" y="85"/>
                  </a:lnTo>
                  <a:lnTo>
                    <a:pt x="352" y="56"/>
                  </a:lnTo>
                  <a:lnTo>
                    <a:pt x="366" y="33"/>
                  </a:lnTo>
                  <a:lnTo>
                    <a:pt x="375" y="21"/>
                  </a:lnTo>
                  <a:lnTo>
                    <a:pt x="381" y="13"/>
                  </a:lnTo>
                  <a:lnTo>
                    <a:pt x="387" y="6"/>
                  </a:lnTo>
                  <a:lnTo>
                    <a:pt x="395" y="2"/>
                  </a:lnTo>
                  <a:lnTo>
                    <a:pt x="407" y="0"/>
                  </a:lnTo>
                  <a:lnTo>
                    <a:pt x="415" y="1"/>
                  </a:lnTo>
                  <a:lnTo>
                    <a:pt x="423" y="1"/>
                  </a:lnTo>
                  <a:lnTo>
                    <a:pt x="432" y="2"/>
                  </a:lnTo>
                  <a:lnTo>
                    <a:pt x="440" y="3"/>
                  </a:lnTo>
                  <a:lnTo>
                    <a:pt x="448" y="5"/>
                  </a:lnTo>
                  <a:lnTo>
                    <a:pt x="454" y="9"/>
                  </a:lnTo>
                  <a:lnTo>
                    <a:pt x="460" y="14"/>
                  </a:lnTo>
                  <a:lnTo>
                    <a:pt x="463" y="23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3" name="AutoShape 23">
              <a:extLst>
                <a:ext uri="{FF2B5EF4-FFF2-40B4-BE49-F238E27FC236}">
                  <a16:creationId xmlns:a16="http://schemas.microsoft.com/office/drawing/2014/main" id="{362CCD45-8D6A-423A-9C15-4F792E2453F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7" y="467"/>
              <a:ext cx="36" cy="58"/>
            </a:xfrm>
            <a:custGeom>
              <a:avLst/>
              <a:gdLst>
                <a:gd name="T0" fmla="*/ 6 w 83"/>
                <a:gd name="T1" fmla="*/ 0 h 146"/>
                <a:gd name="T2" fmla="*/ 4 w 83"/>
                <a:gd name="T3" fmla="*/ 1 h 146"/>
                <a:gd name="T4" fmla="*/ 4 w 83"/>
                <a:gd name="T5" fmla="*/ 1 h 146"/>
                <a:gd name="T6" fmla="*/ 3 w 83"/>
                <a:gd name="T7" fmla="*/ 2 h 146"/>
                <a:gd name="T8" fmla="*/ 3 w 83"/>
                <a:gd name="T9" fmla="*/ 3 h 146"/>
                <a:gd name="T10" fmla="*/ 2 w 83"/>
                <a:gd name="T11" fmla="*/ 3 h 146"/>
                <a:gd name="T12" fmla="*/ 1 w 83"/>
                <a:gd name="T13" fmla="*/ 4 h 146"/>
                <a:gd name="T14" fmla="*/ 1 w 83"/>
                <a:gd name="T15" fmla="*/ 5 h 146"/>
                <a:gd name="T16" fmla="*/ 1 w 83"/>
                <a:gd name="T17" fmla="*/ 6 h 146"/>
                <a:gd name="T18" fmla="*/ 2 w 83"/>
                <a:gd name="T19" fmla="*/ 6 h 146"/>
                <a:gd name="T20" fmla="*/ 3 w 83"/>
                <a:gd name="T21" fmla="*/ 6 h 146"/>
                <a:gd name="T22" fmla="*/ 4 w 83"/>
                <a:gd name="T23" fmla="*/ 5 h 146"/>
                <a:gd name="T24" fmla="*/ 4 w 83"/>
                <a:gd name="T25" fmla="*/ 5 h 146"/>
                <a:gd name="T26" fmla="*/ 6 w 83"/>
                <a:gd name="T27" fmla="*/ 5 h 146"/>
                <a:gd name="T28" fmla="*/ 6 w 83"/>
                <a:gd name="T29" fmla="*/ 5 h 146"/>
                <a:gd name="T30" fmla="*/ 7 w 83"/>
                <a:gd name="T31" fmla="*/ 5 h 146"/>
                <a:gd name="T32" fmla="*/ 7 w 83"/>
                <a:gd name="T33" fmla="*/ 6 h 146"/>
                <a:gd name="T34" fmla="*/ 7 w 83"/>
                <a:gd name="T35" fmla="*/ 7 h 146"/>
                <a:gd name="T36" fmla="*/ 6 w 83"/>
                <a:gd name="T37" fmla="*/ 8 h 146"/>
                <a:gd name="T38" fmla="*/ 5 w 83"/>
                <a:gd name="T39" fmla="*/ 8 h 146"/>
                <a:gd name="T40" fmla="*/ 4 w 83"/>
                <a:gd name="T41" fmla="*/ 9 h 146"/>
                <a:gd name="T42" fmla="*/ 3 w 83"/>
                <a:gd name="T43" fmla="*/ 9 h 146"/>
                <a:gd name="T44" fmla="*/ 6 w 83"/>
                <a:gd name="T45" fmla="*/ 6 h 146"/>
                <a:gd name="T46" fmla="*/ 5 w 83"/>
                <a:gd name="T47" fmla="*/ 6 h 146"/>
                <a:gd name="T48" fmla="*/ 4 w 83"/>
                <a:gd name="T49" fmla="*/ 6 h 146"/>
                <a:gd name="T50" fmla="*/ 4 w 83"/>
                <a:gd name="T51" fmla="*/ 6 h 146"/>
                <a:gd name="T52" fmla="*/ 3 w 83"/>
                <a:gd name="T53" fmla="*/ 6 h 146"/>
                <a:gd name="T54" fmla="*/ 3 w 83"/>
                <a:gd name="T55" fmla="*/ 7 h 146"/>
                <a:gd name="T56" fmla="*/ 2 w 83"/>
                <a:gd name="T57" fmla="*/ 7 h 146"/>
                <a:gd name="T58" fmla="*/ 1 w 83"/>
                <a:gd name="T59" fmla="*/ 7 h 146"/>
                <a:gd name="T60" fmla="*/ 0 w 83"/>
                <a:gd name="T61" fmla="*/ 7 h 146"/>
                <a:gd name="T62" fmla="*/ 0 w 83"/>
                <a:gd name="T63" fmla="*/ 6 h 146"/>
                <a:gd name="T64" fmla="*/ 0 w 83"/>
                <a:gd name="T65" fmla="*/ 6 h 146"/>
                <a:gd name="T66" fmla="*/ 0 w 83"/>
                <a:gd name="T67" fmla="*/ 4 h 146"/>
                <a:gd name="T68" fmla="*/ 1 w 83"/>
                <a:gd name="T69" fmla="*/ 3 h 146"/>
                <a:gd name="T70" fmla="*/ 2 w 83"/>
                <a:gd name="T71" fmla="*/ 2 h 146"/>
                <a:gd name="T72" fmla="*/ 3 w 83"/>
                <a:gd name="T73" fmla="*/ 2 h 146"/>
                <a:gd name="T74" fmla="*/ 4 w 83"/>
                <a:gd name="T75" fmla="*/ 1 h 146"/>
                <a:gd name="T76" fmla="*/ 6 w 83"/>
                <a:gd name="T77" fmla="*/ 0 h 1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146"/>
                <a:gd name="T119" fmla="*/ 83 w 83"/>
                <a:gd name="T120" fmla="*/ 146 h 1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146">
                  <a:moveTo>
                    <a:pt x="66" y="0"/>
                  </a:moveTo>
                  <a:lnTo>
                    <a:pt x="56" y="9"/>
                  </a:lnTo>
                  <a:lnTo>
                    <a:pt x="47" y="19"/>
                  </a:lnTo>
                  <a:lnTo>
                    <a:pt x="38" y="30"/>
                  </a:lnTo>
                  <a:lnTo>
                    <a:pt x="31" y="42"/>
                  </a:lnTo>
                  <a:lnTo>
                    <a:pt x="24" y="54"/>
                  </a:lnTo>
                  <a:lnTo>
                    <a:pt x="19" y="66"/>
                  </a:lnTo>
                  <a:lnTo>
                    <a:pt x="15" y="78"/>
                  </a:lnTo>
                  <a:lnTo>
                    <a:pt x="14" y="92"/>
                  </a:lnTo>
                  <a:lnTo>
                    <a:pt x="24" y="94"/>
                  </a:lnTo>
                  <a:lnTo>
                    <a:pt x="34" y="90"/>
                  </a:lnTo>
                  <a:lnTo>
                    <a:pt x="45" y="84"/>
                  </a:lnTo>
                  <a:lnTo>
                    <a:pt x="56" y="77"/>
                  </a:lnTo>
                  <a:lnTo>
                    <a:pt x="66" y="73"/>
                  </a:lnTo>
                  <a:lnTo>
                    <a:pt x="73" y="72"/>
                  </a:lnTo>
                  <a:lnTo>
                    <a:pt x="80" y="76"/>
                  </a:lnTo>
                  <a:lnTo>
                    <a:pt x="83" y="89"/>
                  </a:lnTo>
                  <a:lnTo>
                    <a:pt x="80" y="106"/>
                  </a:lnTo>
                  <a:lnTo>
                    <a:pt x="73" y="121"/>
                  </a:lnTo>
                  <a:lnTo>
                    <a:pt x="64" y="134"/>
                  </a:lnTo>
                  <a:lnTo>
                    <a:pt x="54" y="146"/>
                  </a:lnTo>
                  <a:lnTo>
                    <a:pt x="43" y="146"/>
                  </a:lnTo>
                  <a:lnTo>
                    <a:pt x="74" y="97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94"/>
                  </a:lnTo>
                  <a:lnTo>
                    <a:pt x="42" y="101"/>
                  </a:lnTo>
                  <a:lnTo>
                    <a:pt x="35" y="110"/>
                  </a:lnTo>
                  <a:lnTo>
                    <a:pt x="27" y="116"/>
                  </a:lnTo>
                  <a:lnTo>
                    <a:pt x="17" y="116"/>
                  </a:lnTo>
                  <a:lnTo>
                    <a:pt x="5" y="109"/>
                  </a:lnTo>
                  <a:lnTo>
                    <a:pt x="0" y="99"/>
                  </a:lnTo>
                  <a:lnTo>
                    <a:pt x="0" y="86"/>
                  </a:lnTo>
                  <a:lnTo>
                    <a:pt x="3" y="71"/>
                  </a:lnTo>
                  <a:lnTo>
                    <a:pt x="11" y="54"/>
                  </a:lnTo>
                  <a:lnTo>
                    <a:pt x="21" y="38"/>
                  </a:lnTo>
                  <a:lnTo>
                    <a:pt x="34" y="22"/>
                  </a:lnTo>
                  <a:lnTo>
                    <a:pt x="49" y="1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4" name="AutoShape 24">
              <a:extLst>
                <a:ext uri="{FF2B5EF4-FFF2-40B4-BE49-F238E27FC236}">
                  <a16:creationId xmlns:a16="http://schemas.microsoft.com/office/drawing/2014/main" id="{2BE78CC1-DB5B-425B-A7E8-C8901349E0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64" y="469"/>
              <a:ext cx="34" cy="26"/>
            </a:xfrm>
            <a:custGeom>
              <a:avLst/>
              <a:gdLst>
                <a:gd name="T0" fmla="*/ 6 w 80"/>
                <a:gd name="T1" fmla="*/ 0 h 66"/>
                <a:gd name="T2" fmla="*/ 0 w 80"/>
                <a:gd name="T3" fmla="*/ 4 h 66"/>
                <a:gd name="T4" fmla="*/ 0 w 80"/>
                <a:gd name="T5" fmla="*/ 4 h 66"/>
                <a:gd name="T6" fmla="*/ 1 w 80"/>
                <a:gd name="T7" fmla="*/ 3 h 66"/>
                <a:gd name="T8" fmla="*/ 2 w 80"/>
                <a:gd name="T9" fmla="*/ 2 h 66"/>
                <a:gd name="T10" fmla="*/ 2 w 80"/>
                <a:gd name="T11" fmla="*/ 2 h 66"/>
                <a:gd name="T12" fmla="*/ 3 w 80"/>
                <a:gd name="T13" fmla="*/ 1 h 66"/>
                <a:gd name="T14" fmla="*/ 4 w 80"/>
                <a:gd name="T15" fmla="*/ 0 h 66"/>
                <a:gd name="T16" fmla="*/ 5 w 80"/>
                <a:gd name="T17" fmla="*/ 0 h 66"/>
                <a:gd name="T18" fmla="*/ 6 w 80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66"/>
                <a:gd name="T32" fmla="*/ 80 w 80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66">
                  <a:moveTo>
                    <a:pt x="80" y="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1" y="46"/>
                  </a:lnTo>
                  <a:lnTo>
                    <a:pt x="20" y="35"/>
                  </a:lnTo>
                  <a:lnTo>
                    <a:pt x="29" y="24"/>
                  </a:lnTo>
                  <a:lnTo>
                    <a:pt x="40" y="14"/>
                  </a:lnTo>
                  <a:lnTo>
                    <a:pt x="52" y="6"/>
                  </a:lnTo>
                  <a:lnTo>
                    <a:pt x="66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5" name="AutoShape 25">
              <a:extLst>
                <a:ext uri="{FF2B5EF4-FFF2-40B4-BE49-F238E27FC236}">
                  <a16:creationId xmlns:a16="http://schemas.microsoft.com/office/drawing/2014/main" id="{2559A456-2AAF-4ADB-9003-1D8BD7CE9B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15" y="482"/>
              <a:ext cx="62" cy="49"/>
            </a:xfrm>
            <a:custGeom>
              <a:avLst/>
              <a:gdLst>
                <a:gd name="T0" fmla="*/ 11 w 146"/>
                <a:gd name="T1" fmla="*/ 7 h 123"/>
                <a:gd name="T2" fmla="*/ 11 w 146"/>
                <a:gd name="T3" fmla="*/ 7 h 123"/>
                <a:gd name="T4" fmla="*/ 11 w 146"/>
                <a:gd name="T5" fmla="*/ 7 h 123"/>
                <a:gd name="T6" fmla="*/ 10 w 146"/>
                <a:gd name="T7" fmla="*/ 7 h 123"/>
                <a:gd name="T8" fmla="*/ 9 w 146"/>
                <a:gd name="T9" fmla="*/ 6 h 123"/>
                <a:gd name="T10" fmla="*/ 8 w 146"/>
                <a:gd name="T11" fmla="*/ 6 h 123"/>
                <a:gd name="T12" fmla="*/ 8 w 146"/>
                <a:gd name="T13" fmla="*/ 6 h 123"/>
                <a:gd name="T14" fmla="*/ 8 w 146"/>
                <a:gd name="T15" fmla="*/ 7 h 123"/>
                <a:gd name="T16" fmla="*/ 9 w 146"/>
                <a:gd name="T17" fmla="*/ 8 h 123"/>
                <a:gd name="T18" fmla="*/ 8 w 146"/>
                <a:gd name="T19" fmla="*/ 7 h 123"/>
                <a:gd name="T20" fmla="*/ 7 w 146"/>
                <a:gd name="T21" fmla="*/ 6 h 123"/>
                <a:gd name="T22" fmla="*/ 6 w 146"/>
                <a:gd name="T23" fmla="*/ 6 h 123"/>
                <a:gd name="T24" fmla="*/ 4 w 146"/>
                <a:gd name="T25" fmla="*/ 5 h 123"/>
                <a:gd name="T26" fmla="*/ 3 w 146"/>
                <a:gd name="T27" fmla="*/ 4 h 123"/>
                <a:gd name="T28" fmla="*/ 2 w 146"/>
                <a:gd name="T29" fmla="*/ 3 h 123"/>
                <a:gd name="T30" fmla="*/ 1 w 146"/>
                <a:gd name="T31" fmla="*/ 2 h 123"/>
                <a:gd name="T32" fmla="*/ 0 w 146"/>
                <a:gd name="T33" fmla="*/ 1 h 123"/>
                <a:gd name="T34" fmla="*/ 0 w 146"/>
                <a:gd name="T35" fmla="*/ 1 h 123"/>
                <a:gd name="T36" fmla="*/ 1 w 146"/>
                <a:gd name="T37" fmla="*/ 2 h 123"/>
                <a:gd name="T38" fmla="*/ 2 w 146"/>
                <a:gd name="T39" fmla="*/ 2 h 123"/>
                <a:gd name="T40" fmla="*/ 3 w 146"/>
                <a:gd name="T41" fmla="*/ 3 h 123"/>
                <a:gd name="T42" fmla="*/ 4 w 146"/>
                <a:gd name="T43" fmla="*/ 4 h 123"/>
                <a:gd name="T44" fmla="*/ 5 w 146"/>
                <a:gd name="T45" fmla="*/ 4 h 123"/>
                <a:gd name="T46" fmla="*/ 6 w 146"/>
                <a:gd name="T47" fmla="*/ 5 h 123"/>
                <a:gd name="T48" fmla="*/ 7 w 146"/>
                <a:gd name="T49" fmla="*/ 5 h 123"/>
                <a:gd name="T50" fmla="*/ 8 w 146"/>
                <a:gd name="T51" fmla="*/ 6 h 123"/>
                <a:gd name="T52" fmla="*/ 3 w 146"/>
                <a:gd name="T53" fmla="*/ 0 h 123"/>
                <a:gd name="T54" fmla="*/ 4 w 146"/>
                <a:gd name="T55" fmla="*/ 0 h 123"/>
                <a:gd name="T56" fmla="*/ 4 w 146"/>
                <a:gd name="T57" fmla="*/ 0 h 123"/>
                <a:gd name="T58" fmla="*/ 5 w 146"/>
                <a:gd name="T59" fmla="*/ 0 h 123"/>
                <a:gd name="T60" fmla="*/ 5 w 146"/>
                <a:gd name="T61" fmla="*/ 0 h 123"/>
                <a:gd name="T62" fmla="*/ 5 w 146"/>
                <a:gd name="T63" fmla="*/ 1 h 123"/>
                <a:gd name="T64" fmla="*/ 5 w 146"/>
                <a:gd name="T65" fmla="*/ 1 h 123"/>
                <a:gd name="T66" fmla="*/ 6 w 146"/>
                <a:gd name="T67" fmla="*/ 1 h 123"/>
                <a:gd name="T68" fmla="*/ 6 w 146"/>
                <a:gd name="T69" fmla="*/ 1 h 123"/>
                <a:gd name="T70" fmla="*/ 11 w 146"/>
                <a:gd name="T71" fmla="*/ 7 h 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6"/>
                <a:gd name="T109" fmla="*/ 0 h 123"/>
                <a:gd name="T110" fmla="*/ 146 w 146"/>
                <a:gd name="T111" fmla="*/ 123 h 1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6" h="123">
                  <a:moveTo>
                    <a:pt x="146" y="111"/>
                  </a:moveTo>
                  <a:lnTo>
                    <a:pt x="144" y="112"/>
                  </a:lnTo>
                  <a:lnTo>
                    <a:pt x="137" y="109"/>
                  </a:lnTo>
                  <a:lnTo>
                    <a:pt x="128" y="106"/>
                  </a:lnTo>
                  <a:lnTo>
                    <a:pt x="119" y="103"/>
                  </a:lnTo>
                  <a:lnTo>
                    <a:pt x="112" y="102"/>
                  </a:lnTo>
                  <a:lnTo>
                    <a:pt x="107" y="104"/>
                  </a:lnTo>
                  <a:lnTo>
                    <a:pt x="110" y="111"/>
                  </a:lnTo>
                  <a:lnTo>
                    <a:pt x="121" y="123"/>
                  </a:lnTo>
                  <a:lnTo>
                    <a:pt x="103" y="114"/>
                  </a:lnTo>
                  <a:lnTo>
                    <a:pt x="87" y="103"/>
                  </a:lnTo>
                  <a:lnTo>
                    <a:pt x="70" y="91"/>
                  </a:lnTo>
                  <a:lnTo>
                    <a:pt x="55" y="78"/>
                  </a:lnTo>
                  <a:lnTo>
                    <a:pt x="39" y="63"/>
                  </a:lnTo>
                  <a:lnTo>
                    <a:pt x="26" y="48"/>
                  </a:lnTo>
                  <a:lnTo>
                    <a:pt x="12" y="3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4" y="23"/>
                  </a:lnTo>
                  <a:lnTo>
                    <a:pt x="27" y="34"/>
                  </a:lnTo>
                  <a:lnTo>
                    <a:pt x="39" y="44"/>
                  </a:lnTo>
                  <a:lnTo>
                    <a:pt x="51" y="55"/>
                  </a:lnTo>
                  <a:lnTo>
                    <a:pt x="63" y="64"/>
                  </a:lnTo>
                  <a:lnTo>
                    <a:pt x="77" y="73"/>
                  </a:lnTo>
                  <a:lnTo>
                    <a:pt x="91" y="82"/>
                  </a:lnTo>
                  <a:lnTo>
                    <a:pt x="106" y="89"/>
                  </a:lnTo>
                  <a:lnTo>
                    <a:pt x="43" y="2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6" y="13"/>
                  </a:lnTo>
                  <a:lnTo>
                    <a:pt x="69" y="16"/>
                  </a:lnTo>
                  <a:lnTo>
                    <a:pt x="72" y="19"/>
                  </a:lnTo>
                  <a:lnTo>
                    <a:pt x="77" y="19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6" name="AutoShape 26">
              <a:extLst>
                <a:ext uri="{FF2B5EF4-FFF2-40B4-BE49-F238E27FC236}">
                  <a16:creationId xmlns:a16="http://schemas.microsoft.com/office/drawing/2014/main" id="{987C28A0-586E-47EC-849A-998C0085959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3" y="498"/>
              <a:ext cx="44" cy="34"/>
            </a:xfrm>
            <a:custGeom>
              <a:avLst/>
              <a:gdLst>
                <a:gd name="T0" fmla="*/ 8 w 103"/>
                <a:gd name="T1" fmla="*/ 5 h 87"/>
                <a:gd name="T2" fmla="*/ 7 w 103"/>
                <a:gd name="T3" fmla="*/ 5 h 87"/>
                <a:gd name="T4" fmla="*/ 6 w 103"/>
                <a:gd name="T5" fmla="*/ 5 h 87"/>
                <a:gd name="T6" fmla="*/ 6 w 103"/>
                <a:gd name="T7" fmla="*/ 5 h 87"/>
                <a:gd name="T8" fmla="*/ 5 w 103"/>
                <a:gd name="T9" fmla="*/ 4 h 87"/>
                <a:gd name="T10" fmla="*/ 4 w 103"/>
                <a:gd name="T11" fmla="*/ 4 h 87"/>
                <a:gd name="T12" fmla="*/ 4 w 103"/>
                <a:gd name="T13" fmla="*/ 4 h 87"/>
                <a:gd name="T14" fmla="*/ 3 w 103"/>
                <a:gd name="T15" fmla="*/ 3 h 87"/>
                <a:gd name="T16" fmla="*/ 3 w 103"/>
                <a:gd name="T17" fmla="*/ 3 h 87"/>
                <a:gd name="T18" fmla="*/ 3 w 103"/>
                <a:gd name="T19" fmla="*/ 2 h 87"/>
                <a:gd name="T20" fmla="*/ 2 w 103"/>
                <a:gd name="T21" fmla="*/ 2 h 87"/>
                <a:gd name="T22" fmla="*/ 2 w 103"/>
                <a:gd name="T23" fmla="*/ 2 h 87"/>
                <a:gd name="T24" fmla="*/ 1 w 103"/>
                <a:gd name="T25" fmla="*/ 2 h 87"/>
                <a:gd name="T26" fmla="*/ 1 w 103"/>
                <a:gd name="T27" fmla="*/ 1 h 87"/>
                <a:gd name="T28" fmla="*/ 0 w 103"/>
                <a:gd name="T29" fmla="*/ 1 h 87"/>
                <a:gd name="T30" fmla="*/ 0 w 103"/>
                <a:gd name="T31" fmla="*/ 1 h 87"/>
                <a:gd name="T32" fmla="*/ 0 w 103"/>
                <a:gd name="T33" fmla="*/ 0 h 87"/>
                <a:gd name="T34" fmla="*/ 1 w 103"/>
                <a:gd name="T35" fmla="*/ 0 h 87"/>
                <a:gd name="T36" fmla="*/ 8 w 103"/>
                <a:gd name="T37" fmla="*/ 5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87"/>
                <a:gd name="T59" fmla="*/ 103 w 103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87">
                  <a:moveTo>
                    <a:pt x="103" y="86"/>
                  </a:moveTo>
                  <a:lnTo>
                    <a:pt x="94" y="87"/>
                  </a:lnTo>
                  <a:lnTo>
                    <a:pt x="85" y="85"/>
                  </a:lnTo>
                  <a:lnTo>
                    <a:pt x="76" y="80"/>
                  </a:lnTo>
                  <a:lnTo>
                    <a:pt x="67" y="75"/>
                  </a:lnTo>
                  <a:lnTo>
                    <a:pt x="57" y="68"/>
                  </a:lnTo>
                  <a:lnTo>
                    <a:pt x="49" y="61"/>
                  </a:lnTo>
                  <a:lnTo>
                    <a:pt x="40" y="53"/>
                  </a:lnTo>
                  <a:lnTo>
                    <a:pt x="34" y="46"/>
                  </a:lnTo>
                  <a:lnTo>
                    <a:pt x="31" y="38"/>
                  </a:lnTo>
                  <a:lnTo>
                    <a:pt x="27" y="32"/>
                  </a:lnTo>
                  <a:lnTo>
                    <a:pt x="22" y="28"/>
                  </a:lnTo>
                  <a:lnTo>
                    <a:pt x="17" y="23"/>
                  </a:lnTo>
                  <a:lnTo>
                    <a:pt x="12" y="20"/>
                  </a:lnTo>
                  <a:lnTo>
                    <a:pt x="6" y="17"/>
                  </a:lnTo>
                  <a:lnTo>
                    <a:pt x="3" y="11"/>
                  </a:lnTo>
                  <a:lnTo>
                    <a:pt x="0" y="4"/>
                  </a:lnTo>
                  <a:lnTo>
                    <a:pt x="9" y="0"/>
                  </a:lnTo>
                  <a:lnTo>
                    <a:pt x="103" y="86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7" name="AutoShape 27">
              <a:extLst>
                <a:ext uri="{FF2B5EF4-FFF2-40B4-BE49-F238E27FC236}">
                  <a16:creationId xmlns:a16="http://schemas.microsoft.com/office/drawing/2014/main" id="{11DD3E2A-50E2-4FC7-BB2D-7232EF0A8D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9" y="549"/>
              <a:ext cx="65" cy="58"/>
            </a:xfrm>
            <a:custGeom>
              <a:avLst/>
              <a:gdLst>
                <a:gd name="T0" fmla="*/ 10 w 156"/>
                <a:gd name="T1" fmla="*/ 3 h 146"/>
                <a:gd name="T2" fmla="*/ 10 w 156"/>
                <a:gd name="T3" fmla="*/ 4 h 146"/>
                <a:gd name="T4" fmla="*/ 11 w 156"/>
                <a:gd name="T5" fmla="*/ 6 h 146"/>
                <a:gd name="T6" fmla="*/ 11 w 156"/>
                <a:gd name="T7" fmla="*/ 7 h 146"/>
                <a:gd name="T8" fmla="*/ 11 w 156"/>
                <a:gd name="T9" fmla="*/ 8 h 146"/>
                <a:gd name="T10" fmla="*/ 10 w 156"/>
                <a:gd name="T11" fmla="*/ 8 h 146"/>
                <a:gd name="T12" fmla="*/ 9 w 156"/>
                <a:gd name="T13" fmla="*/ 9 h 146"/>
                <a:gd name="T14" fmla="*/ 8 w 156"/>
                <a:gd name="T15" fmla="*/ 9 h 146"/>
                <a:gd name="T16" fmla="*/ 8 w 156"/>
                <a:gd name="T17" fmla="*/ 9 h 146"/>
                <a:gd name="T18" fmla="*/ 7 w 156"/>
                <a:gd name="T19" fmla="*/ 9 h 146"/>
                <a:gd name="T20" fmla="*/ 6 w 156"/>
                <a:gd name="T21" fmla="*/ 9 h 146"/>
                <a:gd name="T22" fmla="*/ 5 w 156"/>
                <a:gd name="T23" fmla="*/ 9 h 146"/>
                <a:gd name="T24" fmla="*/ 4 w 156"/>
                <a:gd name="T25" fmla="*/ 9 h 146"/>
                <a:gd name="T26" fmla="*/ 3 w 156"/>
                <a:gd name="T27" fmla="*/ 8 h 146"/>
                <a:gd name="T28" fmla="*/ 2 w 156"/>
                <a:gd name="T29" fmla="*/ 8 h 146"/>
                <a:gd name="T30" fmla="*/ 2 w 156"/>
                <a:gd name="T31" fmla="*/ 8 h 146"/>
                <a:gd name="T32" fmla="*/ 2 w 156"/>
                <a:gd name="T33" fmla="*/ 7 h 146"/>
                <a:gd name="T34" fmla="*/ 1 w 156"/>
                <a:gd name="T35" fmla="*/ 7 h 146"/>
                <a:gd name="T36" fmla="*/ 1 w 156"/>
                <a:gd name="T37" fmla="*/ 6 h 146"/>
                <a:gd name="T38" fmla="*/ 0 w 156"/>
                <a:gd name="T39" fmla="*/ 6 h 146"/>
                <a:gd name="T40" fmla="*/ 0 w 156"/>
                <a:gd name="T41" fmla="*/ 5 h 146"/>
                <a:gd name="T42" fmla="*/ 0 w 156"/>
                <a:gd name="T43" fmla="*/ 4 h 146"/>
                <a:gd name="T44" fmla="*/ 1 w 156"/>
                <a:gd name="T45" fmla="*/ 2 h 146"/>
                <a:gd name="T46" fmla="*/ 1 w 156"/>
                <a:gd name="T47" fmla="*/ 1 h 146"/>
                <a:gd name="T48" fmla="*/ 2 w 156"/>
                <a:gd name="T49" fmla="*/ 1 h 146"/>
                <a:gd name="T50" fmla="*/ 3 w 156"/>
                <a:gd name="T51" fmla="*/ 0 h 146"/>
                <a:gd name="T52" fmla="*/ 5 w 156"/>
                <a:gd name="T53" fmla="*/ 0 h 146"/>
                <a:gd name="T54" fmla="*/ 6 w 156"/>
                <a:gd name="T55" fmla="*/ 0 h 146"/>
                <a:gd name="T56" fmla="*/ 7 w 156"/>
                <a:gd name="T57" fmla="*/ 1 h 146"/>
                <a:gd name="T58" fmla="*/ 8 w 156"/>
                <a:gd name="T59" fmla="*/ 1 h 146"/>
                <a:gd name="T60" fmla="*/ 9 w 156"/>
                <a:gd name="T61" fmla="*/ 2 h 146"/>
                <a:gd name="T62" fmla="*/ 9 w 156"/>
                <a:gd name="T63" fmla="*/ 2 h 146"/>
                <a:gd name="T64" fmla="*/ 10 w 156"/>
                <a:gd name="T65" fmla="*/ 3 h 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46"/>
                <a:gd name="T101" fmla="*/ 156 w 156"/>
                <a:gd name="T102" fmla="*/ 146 h 1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46">
                  <a:moveTo>
                    <a:pt x="138" y="49"/>
                  </a:moveTo>
                  <a:lnTo>
                    <a:pt x="146" y="67"/>
                  </a:lnTo>
                  <a:lnTo>
                    <a:pt x="154" y="86"/>
                  </a:lnTo>
                  <a:lnTo>
                    <a:pt x="156" y="107"/>
                  </a:lnTo>
                  <a:lnTo>
                    <a:pt x="149" y="127"/>
                  </a:lnTo>
                  <a:lnTo>
                    <a:pt x="139" y="134"/>
                  </a:lnTo>
                  <a:lnTo>
                    <a:pt x="130" y="141"/>
                  </a:lnTo>
                  <a:lnTo>
                    <a:pt x="118" y="144"/>
                  </a:lnTo>
                  <a:lnTo>
                    <a:pt x="105" y="146"/>
                  </a:lnTo>
                  <a:lnTo>
                    <a:pt x="92" y="146"/>
                  </a:lnTo>
                  <a:lnTo>
                    <a:pt x="78" y="144"/>
                  </a:lnTo>
                  <a:lnTo>
                    <a:pt x="65" y="142"/>
                  </a:lnTo>
                  <a:lnTo>
                    <a:pt x="52" y="138"/>
                  </a:lnTo>
                  <a:lnTo>
                    <a:pt x="42" y="133"/>
                  </a:lnTo>
                  <a:lnTo>
                    <a:pt x="34" y="128"/>
                  </a:lnTo>
                  <a:lnTo>
                    <a:pt x="28" y="121"/>
                  </a:lnTo>
                  <a:lnTo>
                    <a:pt x="22" y="113"/>
                  </a:lnTo>
                  <a:lnTo>
                    <a:pt x="17" y="105"/>
                  </a:lnTo>
                  <a:lnTo>
                    <a:pt x="11" y="97"/>
                  </a:lnTo>
                  <a:lnTo>
                    <a:pt x="7" y="88"/>
                  </a:lnTo>
                  <a:lnTo>
                    <a:pt x="0" y="81"/>
                  </a:lnTo>
                  <a:lnTo>
                    <a:pt x="7" y="61"/>
                  </a:lnTo>
                  <a:lnTo>
                    <a:pt x="9" y="40"/>
                  </a:lnTo>
                  <a:lnTo>
                    <a:pt x="14" y="21"/>
                  </a:lnTo>
                  <a:lnTo>
                    <a:pt x="29" y="9"/>
                  </a:lnTo>
                  <a:lnTo>
                    <a:pt x="46" y="2"/>
                  </a:lnTo>
                  <a:lnTo>
                    <a:pt x="63" y="0"/>
                  </a:lnTo>
                  <a:lnTo>
                    <a:pt x="78" y="4"/>
                  </a:lnTo>
                  <a:lnTo>
                    <a:pt x="93" y="10"/>
                  </a:lnTo>
                  <a:lnTo>
                    <a:pt x="107" y="19"/>
                  </a:lnTo>
                  <a:lnTo>
                    <a:pt x="119" y="29"/>
                  </a:lnTo>
                  <a:lnTo>
                    <a:pt x="130" y="40"/>
                  </a:lnTo>
                  <a:lnTo>
                    <a:pt x="138" y="49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8" name="AutoShape 28">
              <a:extLst>
                <a:ext uri="{FF2B5EF4-FFF2-40B4-BE49-F238E27FC236}">
                  <a16:creationId xmlns:a16="http://schemas.microsoft.com/office/drawing/2014/main" id="{71FC2BE1-5689-4E10-A62F-D2AEC14ECC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13" y="574"/>
              <a:ext cx="66" cy="51"/>
            </a:xfrm>
            <a:custGeom>
              <a:avLst/>
              <a:gdLst>
                <a:gd name="T0" fmla="*/ 12 w 157"/>
                <a:gd name="T1" fmla="*/ 4 h 129"/>
                <a:gd name="T2" fmla="*/ 12 w 157"/>
                <a:gd name="T3" fmla="*/ 5 h 129"/>
                <a:gd name="T4" fmla="*/ 11 w 157"/>
                <a:gd name="T5" fmla="*/ 6 h 129"/>
                <a:gd name="T6" fmla="*/ 11 w 157"/>
                <a:gd name="T7" fmla="*/ 7 h 129"/>
                <a:gd name="T8" fmla="*/ 10 w 157"/>
                <a:gd name="T9" fmla="*/ 8 h 129"/>
                <a:gd name="T10" fmla="*/ 9 w 157"/>
                <a:gd name="T11" fmla="*/ 8 h 129"/>
                <a:gd name="T12" fmla="*/ 8 w 157"/>
                <a:gd name="T13" fmla="*/ 8 h 129"/>
                <a:gd name="T14" fmla="*/ 7 w 157"/>
                <a:gd name="T15" fmla="*/ 8 h 129"/>
                <a:gd name="T16" fmla="*/ 6 w 157"/>
                <a:gd name="T17" fmla="*/ 8 h 129"/>
                <a:gd name="T18" fmla="*/ 5 w 157"/>
                <a:gd name="T19" fmla="*/ 8 h 129"/>
                <a:gd name="T20" fmla="*/ 5 w 157"/>
                <a:gd name="T21" fmla="*/ 8 h 129"/>
                <a:gd name="T22" fmla="*/ 4 w 157"/>
                <a:gd name="T23" fmla="*/ 7 h 129"/>
                <a:gd name="T24" fmla="*/ 3 w 157"/>
                <a:gd name="T25" fmla="*/ 7 h 129"/>
                <a:gd name="T26" fmla="*/ 3 w 157"/>
                <a:gd name="T27" fmla="*/ 7 h 129"/>
                <a:gd name="T28" fmla="*/ 2 w 157"/>
                <a:gd name="T29" fmla="*/ 6 h 129"/>
                <a:gd name="T30" fmla="*/ 1 w 157"/>
                <a:gd name="T31" fmla="*/ 6 h 129"/>
                <a:gd name="T32" fmla="*/ 1 w 157"/>
                <a:gd name="T33" fmla="*/ 6 h 129"/>
                <a:gd name="T34" fmla="*/ 0 w 157"/>
                <a:gd name="T35" fmla="*/ 5 h 129"/>
                <a:gd name="T36" fmla="*/ 0 w 157"/>
                <a:gd name="T37" fmla="*/ 5 h 129"/>
                <a:gd name="T38" fmla="*/ 0 w 157"/>
                <a:gd name="T39" fmla="*/ 4 h 129"/>
                <a:gd name="T40" fmla="*/ 0 w 157"/>
                <a:gd name="T41" fmla="*/ 4 h 129"/>
                <a:gd name="T42" fmla="*/ 0 w 157"/>
                <a:gd name="T43" fmla="*/ 3 h 129"/>
                <a:gd name="T44" fmla="*/ 0 w 157"/>
                <a:gd name="T45" fmla="*/ 3 h 129"/>
                <a:gd name="T46" fmla="*/ 0 w 157"/>
                <a:gd name="T47" fmla="*/ 2 h 129"/>
                <a:gd name="T48" fmla="*/ 1 w 157"/>
                <a:gd name="T49" fmla="*/ 2 h 129"/>
                <a:gd name="T50" fmla="*/ 1 w 157"/>
                <a:gd name="T51" fmla="*/ 1 h 129"/>
                <a:gd name="T52" fmla="*/ 2 w 157"/>
                <a:gd name="T53" fmla="*/ 1 h 129"/>
                <a:gd name="T54" fmla="*/ 3 w 157"/>
                <a:gd name="T55" fmla="*/ 0 h 129"/>
                <a:gd name="T56" fmla="*/ 3 w 157"/>
                <a:gd name="T57" fmla="*/ 0 h 129"/>
                <a:gd name="T58" fmla="*/ 5 w 157"/>
                <a:gd name="T59" fmla="*/ 0 h 129"/>
                <a:gd name="T60" fmla="*/ 6 w 157"/>
                <a:gd name="T61" fmla="*/ 0 h 129"/>
                <a:gd name="T62" fmla="*/ 7 w 157"/>
                <a:gd name="T63" fmla="*/ 0 h 129"/>
                <a:gd name="T64" fmla="*/ 8 w 157"/>
                <a:gd name="T65" fmla="*/ 1 h 129"/>
                <a:gd name="T66" fmla="*/ 9 w 157"/>
                <a:gd name="T67" fmla="*/ 2 h 129"/>
                <a:gd name="T68" fmla="*/ 10 w 157"/>
                <a:gd name="T69" fmla="*/ 2 h 129"/>
                <a:gd name="T70" fmla="*/ 11 w 157"/>
                <a:gd name="T71" fmla="*/ 3 h 129"/>
                <a:gd name="T72" fmla="*/ 12 w 157"/>
                <a:gd name="T73" fmla="*/ 4 h 1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"/>
                <a:gd name="T112" fmla="*/ 0 h 129"/>
                <a:gd name="T113" fmla="*/ 157 w 157"/>
                <a:gd name="T114" fmla="*/ 129 h 1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" h="129">
                  <a:moveTo>
                    <a:pt x="156" y="62"/>
                  </a:moveTo>
                  <a:lnTo>
                    <a:pt x="157" y="79"/>
                  </a:lnTo>
                  <a:lnTo>
                    <a:pt x="154" y="97"/>
                  </a:lnTo>
                  <a:lnTo>
                    <a:pt x="147" y="112"/>
                  </a:lnTo>
                  <a:lnTo>
                    <a:pt x="135" y="122"/>
                  </a:lnTo>
                  <a:lnTo>
                    <a:pt x="122" y="126"/>
                  </a:lnTo>
                  <a:lnTo>
                    <a:pt x="109" y="129"/>
                  </a:lnTo>
                  <a:lnTo>
                    <a:pt x="97" y="129"/>
                  </a:lnTo>
                  <a:lnTo>
                    <a:pt x="85" y="128"/>
                  </a:lnTo>
                  <a:lnTo>
                    <a:pt x="74" y="124"/>
                  </a:lnTo>
                  <a:lnTo>
                    <a:pt x="63" y="121"/>
                  </a:lnTo>
                  <a:lnTo>
                    <a:pt x="52" y="117"/>
                  </a:lnTo>
                  <a:lnTo>
                    <a:pt x="41" y="113"/>
                  </a:lnTo>
                  <a:lnTo>
                    <a:pt x="34" y="107"/>
                  </a:lnTo>
                  <a:lnTo>
                    <a:pt x="27" y="100"/>
                  </a:lnTo>
                  <a:lnTo>
                    <a:pt x="19" y="93"/>
                  </a:lnTo>
                  <a:lnTo>
                    <a:pt x="12" y="88"/>
                  </a:lnTo>
                  <a:lnTo>
                    <a:pt x="7" y="81"/>
                  </a:lnTo>
                  <a:lnTo>
                    <a:pt x="2" y="75"/>
                  </a:lnTo>
                  <a:lnTo>
                    <a:pt x="0" y="66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3"/>
                  </a:lnTo>
                  <a:lnTo>
                    <a:pt x="12" y="25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6" y="6"/>
                  </a:lnTo>
                  <a:lnTo>
                    <a:pt x="46" y="1"/>
                  </a:lnTo>
                  <a:lnTo>
                    <a:pt x="65" y="0"/>
                  </a:lnTo>
                  <a:lnTo>
                    <a:pt x="81" y="2"/>
                  </a:lnTo>
                  <a:lnTo>
                    <a:pt x="97" y="8"/>
                  </a:lnTo>
                  <a:lnTo>
                    <a:pt x="111" y="17"/>
                  </a:lnTo>
                  <a:lnTo>
                    <a:pt x="123" y="27"/>
                  </a:lnTo>
                  <a:lnTo>
                    <a:pt x="135" y="38"/>
                  </a:lnTo>
                  <a:lnTo>
                    <a:pt x="146" y="50"/>
                  </a:lnTo>
                  <a:lnTo>
                    <a:pt x="156" y="62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9" name="AutoShape 29">
              <a:extLst>
                <a:ext uri="{FF2B5EF4-FFF2-40B4-BE49-F238E27FC236}">
                  <a16:creationId xmlns:a16="http://schemas.microsoft.com/office/drawing/2014/main" id="{43A2144E-967A-4D46-9B75-12322769848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52" y="590"/>
              <a:ext cx="13" cy="10"/>
            </a:xfrm>
            <a:custGeom>
              <a:avLst/>
              <a:gdLst>
                <a:gd name="T0" fmla="*/ 3 w 29"/>
                <a:gd name="T1" fmla="*/ 2 h 24"/>
                <a:gd name="T2" fmla="*/ 0 w 29"/>
                <a:gd name="T3" fmla="*/ 1 h 24"/>
                <a:gd name="T4" fmla="*/ 0 w 29"/>
                <a:gd name="T5" fmla="*/ 0 h 24"/>
                <a:gd name="T6" fmla="*/ 1 w 29"/>
                <a:gd name="T7" fmla="*/ 0 h 24"/>
                <a:gd name="T8" fmla="*/ 2 w 29"/>
                <a:gd name="T9" fmla="*/ 0 h 24"/>
                <a:gd name="T10" fmla="*/ 2 w 29"/>
                <a:gd name="T11" fmla="*/ 1 h 24"/>
                <a:gd name="T12" fmla="*/ 3 w 29"/>
                <a:gd name="T13" fmla="*/ 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4"/>
                <a:gd name="T23" fmla="*/ 29 w 29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4">
                  <a:moveTo>
                    <a:pt x="29" y="24"/>
                  </a:moveTo>
                  <a:lnTo>
                    <a:pt x="0" y="15"/>
                  </a:lnTo>
                  <a:lnTo>
                    <a:pt x="3" y="1"/>
                  </a:lnTo>
                  <a:lnTo>
                    <a:pt x="14" y="0"/>
                  </a:lnTo>
                  <a:lnTo>
                    <a:pt x="21" y="5"/>
                  </a:lnTo>
                  <a:lnTo>
                    <a:pt x="26" y="15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0" name="AutoShape 30">
              <a:extLst>
                <a:ext uri="{FF2B5EF4-FFF2-40B4-BE49-F238E27FC236}">
                  <a16:creationId xmlns:a16="http://schemas.microsoft.com/office/drawing/2014/main" id="{B9DB88BF-A3C8-47C4-B96E-33A77674EB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23" y="606"/>
              <a:ext cx="11" cy="9"/>
            </a:xfrm>
            <a:custGeom>
              <a:avLst/>
              <a:gdLst>
                <a:gd name="T0" fmla="*/ 2 w 25"/>
                <a:gd name="T1" fmla="*/ 1 h 23"/>
                <a:gd name="T2" fmla="*/ 2 w 25"/>
                <a:gd name="T3" fmla="*/ 2 h 23"/>
                <a:gd name="T4" fmla="*/ 1 w 25"/>
                <a:gd name="T5" fmla="*/ 2 h 23"/>
                <a:gd name="T6" fmla="*/ 1 w 25"/>
                <a:gd name="T7" fmla="*/ 2 h 23"/>
                <a:gd name="T8" fmla="*/ 0 w 25"/>
                <a:gd name="T9" fmla="*/ 1 h 23"/>
                <a:gd name="T10" fmla="*/ 0 w 25"/>
                <a:gd name="T11" fmla="*/ 0 h 23"/>
                <a:gd name="T12" fmla="*/ 1 w 25"/>
                <a:gd name="T13" fmla="*/ 0 h 23"/>
                <a:gd name="T14" fmla="*/ 2 w 25"/>
                <a:gd name="T15" fmla="*/ 0 h 23"/>
                <a:gd name="T16" fmla="*/ 2 w 25"/>
                <a:gd name="T17" fmla="*/ 1 h 23"/>
                <a:gd name="T18" fmla="*/ 2 w 25"/>
                <a:gd name="T19" fmla="*/ 1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3"/>
                <a:gd name="T32" fmla="*/ 25 w 25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3">
                  <a:moveTo>
                    <a:pt x="25" y="20"/>
                  </a:moveTo>
                  <a:lnTo>
                    <a:pt x="21" y="22"/>
                  </a:lnTo>
                  <a:lnTo>
                    <a:pt x="14" y="23"/>
                  </a:lnTo>
                  <a:lnTo>
                    <a:pt x="9" y="22"/>
                  </a:lnTo>
                  <a:lnTo>
                    <a:pt x="5" y="17"/>
                  </a:lnTo>
                  <a:lnTo>
                    <a:pt x="0" y="0"/>
                  </a:lnTo>
                  <a:lnTo>
                    <a:pt x="8" y="1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1" name="AutoShape 31">
              <a:extLst>
                <a:ext uri="{FF2B5EF4-FFF2-40B4-BE49-F238E27FC236}">
                  <a16:creationId xmlns:a16="http://schemas.microsoft.com/office/drawing/2014/main" id="{E8E00AAD-4312-48DB-933D-B1441B9836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01" y="622"/>
              <a:ext cx="22" cy="28"/>
            </a:xfrm>
            <a:custGeom>
              <a:avLst/>
              <a:gdLst>
                <a:gd name="T0" fmla="*/ 4 w 53"/>
                <a:gd name="T1" fmla="*/ 4 h 69"/>
                <a:gd name="T2" fmla="*/ 3 w 53"/>
                <a:gd name="T3" fmla="*/ 4 h 69"/>
                <a:gd name="T4" fmla="*/ 3 w 53"/>
                <a:gd name="T5" fmla="*/ 4 h 69"/>
                <a:gd name="T6" fmla="*/ 2 w 53"/>
                <a:gd name="T7" fmla="*/ 4 h 69"/>
                <a:gd name="T8" fmla="*/ 2 w 53"/>
                <a:gd name="T9" fmla="*/ 4 h 69"/>
                <a:gd name="T10" fmla="*/ 1 w 53"/>
                <a:gd name="T11" fmla="*/ 4 h 69"/>
                <a:gd name="T12" fmla="*/ 1 w 53"/>
                <a:gd name="T13" fmla="*/ 4 h 69"/>
                <a:gd name="T14" fmla="*/ 0 w 53"/>
                <a:gd name="T15" fmla="*/ 3 h 69"/>
                <a:gd name="T16" fmla="*/ 0 w 53"/>
                <a:gd name="T17" fmla="*/ 2 h 69"/>
                <a:gd name="T18" fmla="*/ 3 w 53"/>
                <a:gd name="T19" fmla="*/ 0 h 69"/>
                <a:gd name="T20" fmla="*/ 4 w 53"/>
                <a:gd name="T21" fmla="*/ 1 h 69"/>
                <a:gd name="T22" fmla="*/ 4 w 53"/>
                <a:gd name="T23" fmla="*/ 2 h 69"/>
                <a:gd name="T24" fmla="*/ 4 w 53"/>
                <a:gd name="T25" fmla="*/ 4 h 69"/>
                <a:gd name="T26" fmla="*/ 4 w 53"/>
                <a:gd name="T27" fmla="*/ 4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69"/>
                <a:gd name="T44" fmla="*/ 53 w 53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69">
                  <a:moveTo>
                    <a:pt x="52" y="69"/>
                  </a:moveTo>
                  <a:lnTo>
                    <a:pt x="45" y="67"/>
                  </a:lnTo>
                  <a:lnTo>
                    <a:pt x="39" y="64"/>
                  </a:lnTo>
                  <a:lnTo>
                    <a:pt x="31" y="62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1" y="52"/>
                  </a:lnTo>
                  <a:lnTo>
                    <a:pt x="6" y="47"/>
                  </a:lnTo>
                  <a:lnTo>
                    <a:pt x="0" y="40"/>
                  </a:lnTo>
                  <a:lnTo>
                    <a:pt x="46" y="0"/>
                  </a:lnTo>
                  <a:lnTo>
                    <a:pt x="52" y="15"/>
                  </a:lnTo>
                  <a:lnTo>
                    <a:pt x="53" y="33"/>
                  </a:lnTo>
                  <a:lnTo>
                    <a:pt x="52" y="51"/>
                  </a:lnTo>
                  <a:lnTo>
                    <a:pt x="52" y="69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2" name="AutoShape 32">
              <a:extLst>
                <a:ext uri="{FF2B5EF4-FFF2-40B4-BE49-F238E27FC236}">
                  <a16:creationId xmlns:a16="http://schemas.microsoft.com/office/drawing/2014/main" id="{28C657C4-4531-4C35-8274-242E4AA234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58" y="625"/>
              <a:ext cx="45" cy="38"/>
            </a:xfrm>
            <a:custGeom>
              <a:avLst/>
              <a:gdLst>
                <a:gd name="T0" fmla="*/ 8 w 106"/>
                <a:gd name="T1" fmla="*/ 0 h 94"/>
                <a:gd name="T2" fmla="*/ 7 w 106"/>
                <a:gd name="T3" fmla="*/ 1 h 94"/>
                <a:gd name="T4" fmla="*/ 6 w 106"/>
                <a:gd name="T5" fmla="*/ 2 h 94"/>
                <a:gd name="T6" fmla="*/ 6 w 106"/>
                <a:gd name="T7" fmla="*/ 3 h 94"/>
                <a:gd name="T8" fmla="*/ 5 w 106"/>
                <a:gd name="T9" fmla="*/ 4 h 94"/>
                <a:gd name="T10" fmla="*/ 3 w 106"/>
                <a:gd name="T11" fmla="*/ 4 h 94"/>
                <a:gd name="T12" fmla="*/ 3 w 106"/>
                <a:gd name="T13" fmla="*/ 5 h 94"/>
                <a:gd name="T14" fmla="*/ 1 w 106"/>
                <a:gd name="T15" fmla="*/ 6 h 94"/>
                <a:gd name="T16" fmla="*/ 0 w 106"/>
                <a:gd name="T17" fmla="*/ 6 h 94"/>
                <a:gd name="T18" fmla="*/ 0 w 106"/>
                <a:gd name="T19" fmla="*/ 5 h 94"/>
                <a:gd name="T20" fmla="*/ 1 w 106"/>
                <a:gd name="T21" fmla="*/ 4 h 94"/>
                <a:gd name="T22" fmla="*/ 2 w 106"/>
                <a:gd name="T23" fmla="*/ 3 h 94"/>
                <a:gd name="T24" fmla="*/ 3 w 106"/>
                <a:gd name="T25" fmla="*/ 2 h 94"/>
                <a:gd name="T26" fmla="*/ 4 w 106"/>
                <a:gd name="T27" fmla="*/ 1 h 94"/>
                <a:gd name="T28" fmla="*/ 5 w 106"/>
                <a:gd name="T29" fmla="*/ 0 h 94"/>
                <a:gd name="T30" fmla="*/ 6 w 106"/>
                <a:gd name="T31" fmla="*/ 0 h 94"/>
                <a:gd name="T32" fmla="*/ 8 w 106"/>
                <a:gd name="T33" fmla="*/ 0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94"/>
                <a:gd name="T53" fmla="*/ 106 w 106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94">
                  <a:moveTo>
                    <a:pt x="106" y="3"/>
                  </a:moveTo>
                  <a:lnTo>
                    <a:pt x="96" y="18"/>
                  </a:lnTo>
                  <a:lnTo>
                    <a:pt x="85" y="32"/>
                  </a:lnTo>
                  <a:lnTo>
                    <a:pt x="74" y="46"/>
                  </a:lnTo>
                  <a:lnTo>
                    <a:pt x="61" y="57"/>
                  </a:lnTo>
                  <a:lnTo>
                    <a:pt x="47" y="66"/>
                  </a:lnTo>
                  <a:lnTo>
                    <a:pt x="32" y="76"/>
                  </a:lnTo>
                  <a:lnTo>
                    <a:pt x="17" y="85"/>
                  </a:lnTo>
                  <a:lnTo>
                    <a:pt x="0" y="94"/>
                  </a:lnTo>
                  <a:lnTo>
                    <a:pt x="7" y="77"/>
                  </a:lnTo>
                  <a:lnTo>
                    <a:pt x="16" y="59"/>
                  </a:lnTo>
                  <a:lnTo>
                    <a:pt x="25" y="41"/>
                  </a:lnTo>
                  <a:lnTo>
                    <a:pt x="36" y="26"/>
                  </a:lnTo>
                  <a:lnTo>
                    <a:pt x="51" y="13"/>
                  </a:lnTo>
                  <a:lnTo>
                    <a:pt x="66" y="4"/>
                  </a:lnTo>
                  <a:lnTo>
                    <a:pt x="85" y="0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3" name="AutoShape 33">
              <a:extLst>
                <a:ext uri="{FF2B5EF4-FFF2-40B4-BE49-F238E27FC236}">
                  <a16:creationId xmlns:a16="http://schemas.microsoft.com/office/drawing/2014/main" id="{5A1A5137-8A89-4EC6-B53A-BC6EA7CAC8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5" y="654"/>
              <a:ext cx="12" cy="6"/>
            </a:xfrm>
            <a:custGeom>
              <a:avLst/>
              <a:gdLst>
                <a:gd name="T0" fmla="*/ 2 w 29"/>
                <a:gd name="T1" fmla="*/ 1 h 16"/>
                <a:gd name="T2" fmla="*/ 2 w 29"/>
                <a:gd name="T3" fmla="*/ 1 h 16"/>
                <a:gd name="T4" fmla="*/ 1 w 29"/>
                <a:gd name="T5" fmla="*/ 1 h 16"/>
                <a:gd name="T6" fmla="*/ 0 w 29"/>
                <a:gd name="T7" fmla="*/ 1 h 16"/>
                <a:gd name="T8" fmla="*/ 0 w 29"/>
                <a:gd name="T9" fmla="*/ 1 h 16"/>
                <a:gd name="T10" fmla="*/ 1 w 29"/>
                <a:gd name="T11" fmla="*/ 0 h 16"/>
                <a:gd name="T12" fmla="*/ 1 w 29"/>
                <a:gd name="T13" fmla="*/ 0 h 16"/>
                <a:gd name="T14" fmla="*/ 2 w 29"/>
                <a:gd name="T15" fmla="*/ 0 h 16"/>
                <a:gd name="T16" fmla="*/ 2 w 29"/>
                <a:gd name="T17" fmla="*/ 1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6"/>
                <a:gd name="T29" fmla="*/ 29 w 29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6">
                  <a:moveTo>
                    <a:pt x="29" y="13"/>
                  </a:moveTo>
                  <a:lnTo>
                    <a:pt x="23" y="14"/>
                  </a:lnTo>
                  <a:lnTo>
                    <a:pt x="15" y="16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4" name="AutoShape 34">
              <a:extLst>
                <a:ext uri="{FF2B5EF4-FFF2-40B4-BE49-F238E27FC236}">
                  <a16:creationId xmlns:a16="http://schemas.microsoft.com/office/drawing/2014/main" id="{12ED38A7-0EEF-4C76-992D-1FF4E0B7E3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8" y="661"/>
              <a:ext cx="113" cy="90"/>
            </a:xfrm>
            <a:custGeom>
              <a:avLst/>
              <a:gdLst>
                <a:gd name="T0" fmla="*/ 13 w 268"/>
                <a:gd name="T1" fmla="*/ 3 h 226"/>
                <a:gd name="T2" fmla="*/ 14 w 268"/>
                <a:gd name="T3" fmla="*/ 3 h 226"/>
                <a:gd name="T4" fmla="*/ 15 w 268"/>
                <a:gd name="T5" fmla="*/ 3 h 226"/>
                <a:gd name="T6" fmla="*/ 16 w 268"/>
                <a:gd name="T7" fmla="*/ 4 h 226"/>
                <a:gd name="T8" fmla="*/ 16 w 268"/>
                <a:gd name="T9" fmla="*/ 4 h 226"/>
                <a:gd name="T10" fmla="*/ 17 w 268"/>
                <a:gd name="T11" fmla="*/ 4 h 226"/>
                <a:gd name="T12" fmla="*/ 18 w 268"/>
                <a:gd name="T13" fmla="*/ 4 h 226"/>
                <a:gd name="T14" fmla="*/ 18 w 268"/>
                <a:gd name="T15" fmla="*/ 4 h 226"/>
                <a:gd name="T16" fmla="*/ 19 w 268"/>
                <a:gd name="T17" fmla="*/ 4 h 226"/>
                <a:gd name="T18" fmla="*/ 19 w 268"/>
                <a:gd name="T19" fmla="*/ 4 h 226"/>
                <a:gd name="T20" fmla="*/ 19 w 268"/>
                <a:gd name="T21" fmla="*/ 4 h 226"/>
                <a:gd name="T22" fmla="*/ 20 w 268"/>
                <a:gd name="T23" fmla="*/ 4 h 226"/>
                <a:gd name="T24" fmla="*/ 20 w 268"/>
                <a:gd name="T25" fmla="*/ 5 h 226"/>
                <a:gd name="T26" fmla="*/ 19 w 268"/>
                <a:gd name="T27" fmla="*/ 6 h 226"/>
                <a:gd name="T28" fmla="*/ 19 w 268"/>
                <a:gd name="T29" fmla="*/ 6 h 226"/>
                <a:gd name="T30" fmla="*/ 18 w 268"/>
                <a:gd name="T31" fmla="*/ 6 h 226"/>
                <a:gd name="T32" fmla="*/ 17 w 268"/>
                <a:gd name="T33" fmla="*/ 6 h 226"/>
                <a:gd name="T34" fmla="*/ 16 w 268"/>
                <a:gd name="T35" fmla="*/ 6 h 226"/>
                <a:gd name="T36" fmla="*/ 15 w 268"/>
                <a:gd name="T37" fmla="*/ 6 h 226"/>
                <a:gd name="T38" fmla="*/ 14 w 268"/>
                <a:gd name="T39" fmla="*/ 6 h 226"/>
                <a:gd name="T40" fmla="*/ 13 w 268"/>
                <a:gd name="T41" fmla="*/ 6 h 226"/>
                <a:gd name="T42" fmla="*/ 13 w 268"/>
                <a:gd name="T43" fmla="*/ 6 h 226"/>
                <a:gd name="T44" fmla="*/ 12 w 268"/>
                <a:gd name="T45" fmla="*/ 5 h 226"/>
                <a:gd name="T46" fmla="*/ 11 w 268"/>
                <a:gd name="T47" fmla="*/ 5 h 226"/>
                <a:gd name="T48" fmla="*/ 11 w 268"/>
                <a:gd name="T49" fmla="*/ 5 h 226"/>
                <a:gd name="T50" fmla="*/ 10 w 268"/>
                <a:gd name="T51" fmla="*/ 5 h 226"/>
                <a:gd name="T52" fmla="*/ 9 w 268"/>
                <a:gd name="T53" fmla="*/ 5 h 226"/>
                <a:gd name="T54" fmla="*/ 8 w 268"/>
                <a:gd name="T55" fmla="*/ 5 h 226"/>
                <a:gd name="T56" fmla="*/ 7 w 268"/>
                <a:gd name="T57" fmla="*/ 6 h 226"/>
                <a:gd name="T58" fmla="*/ 6 w 268"/>
                <a:gd name="T59" fmla="*/ 6 h 226"/>
                <a:gd name="T60" fmla="*/ 5 w 268"/>
                <a:gd name="T61" fmla="*/ 7 h 226"/>
                <a:gd name="T62" fmla="*/ 5 w 268"/>
                <a:gd name="T63" fmla="*/ 8 h 226"/>
                <a:gd name="T64" fmla="*/ 5 w 268"/>
                <a:gd name="T65" fmla="*/ 8 h 226"/>
                <a:gd name="T66" fmla="*/ 4 w 268"/>
                <a:gd name="T67" fmla="*/ 9 h 226"/>
                <a:gd name="T68" fmla="*/ 4 w 268"/>
                <a:gd name="T69" fmla="*/ 10 h 226"/>
                <a:gd name="T70" fmla="*/ 4 w 268"/>
                <a:gd name="T71" fmla="*/ 10 h 226"/>
                <a:gd name="T72" fmla="*/ 3 w 268"/>
                <a:gd name="T73" fmla="*/ 11 h 226"/>
                <a:gd name="T74" fmla="*/ 1 w 268"/>
                <a:gd name="T75" fmla="*/ 14 h 226"/>
                <a:gd name="T76" fmla="*/ 0 w 268"/>
                <a:gd name="T77" fmla="*/ 14 h 226"/>
                <a:gd name="T78" fmla="*/ 0 w 268"/>
                <a:gd name="T79" fmla="*/ 12 h 226"/>
                <a:gd name="T80" fmla="*/ 0 w 268"/>
                <a:gd name="T81" fmla="*/ 9 h 226"/>
                <a:gd name="T82" fmla="*/ 0 w 268"/>
                <a:gd name="T83" fmla="*/ 6 h 226"/>
                <a:gd name="T84" fmla="*/ 1 w 268"/>
                <a:gd name="T85" fmla="*/ 5 h 226"/>
                <a:gd name="T86" fmla="*/ 2 w 268"/>
                <a:gd name="T87" fmla="*/ 4 h 226"/>
                <a:gd name="T88" fmla="*/ 3 w 268"/>
                <a:gd name="T89" fmla="*/ 3 h 226"/>
                <a:gd name="T90" fmla="*/ 3 w 268"/>
                <a:gd name="T91" fmla="*/ 2 h 226"/>
                <a:gd name="T92" fmla="*/ 5 w 268"/>
                <a:gd name="T93" fmla="*/ 2 h 226"/>
                <a:gd name="T94" fmla="*/ 5 w 268"/>
                <a:gd name="T95" fmla="*/ 1 h 226"/>
                <a:gd name="T96" fmla="*/ 7 w 268"/>
                <a:gd name="T97" fmla="*/ 0 h 226"/>
                <a:gd name="T98" fmla="*/ 8 w 268"/>
                <a:gd name="T99" fmla="*/ 0 h 226"/>
                <a:gd name="T100" fmla="*/ 10 w 268"/>
                <a:gd name="T101" fmla="*/ 0 h 226"/>
                <a:gd name="T102" fmla="*/ 11 w 268"/>
                <a:gd name="T103" fmla="*/ 0 h 226"/>
                <a:gd name="T104" fmla="*/ 11 w 268"/>
                <a:gd name="T105" fmla="*/ 1 h 226"/>
                <a:gd name="T106" fmla="*/ 12 w 268"/>
                <a:gd name="T107" fmla="*/ 1 h 226"/>
                <a:gd name="T108" fmla="*/ 12 w 268"/>
                <a:gd name="T109" fmla="*/ 2 h 226"/>
                <a:gd name="T110" fmla="*/ 13 w 268"/>
                <a:gd name="T111" fmla="*/ 2 h 226"/>
                <a:gd name="T112" fmla="*/ 13 w 268"/>
                <a:gd name="T113" fmla="*/ 2 h 226"/>
                <a:gd name="T114" fmla="*/ 13 w 268"/>
                <a:gd name="T115" fmla="*/ 3 h 2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8"/>
                <a:gd name="T175" fmla="*/ 0 h 226"/>
                <a:gd name="T176" fmla="*/ 268 w 268"/>
                <a:gd name="T177" fmla="*/ 226 h 2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8" h="226">
                  <a:moveTo>
                    <a:pt x="182" y="45"/>
                  </a:moveTo>
                  <a:lnTo>
                    <a:pt x="190" y="50"/>
                  </a:lnTo>
                  <a:lnTo>
                    <a:pt x="198" y="53"/>
                  </a:lnTo>
                  <a:lnTo>
                    <a:pt x="208" y="56"/>
                  </a:lnTo>
                  <a:lnTo>
                    <a:pt x="216" y="60"/>
                  </a:lnTo>
                  <a:lnTo>
                    <a:pt x="226" y="61"/>
                  </a:lnTo>
                  <a:lnTo>
                    <a:pt x="236" y="61"/>
                  </a:lnTo>
                  <a:lnTo>
                    <a:pt x="245" y="60"/>
                  </a:lnTo>
                  <a:lnTo>
                    <a:pt x="254" y="57"/>
                  </a:lnTo>
                  <a:lnTo>
                    <a:pt x="257" y="59"/>
                  </a:lnTo>
                  <a:lnTo>
                    <a:pt x="262" y="62"/>
                  </a:lnTo>
                  <a:lnTo>
                    <a:pt x="268" y="67"/>
                  </a:lnTo>
                  <a:lnTo>
                    <a:pt x="268" y="77"/>
                  </a:lnTo>
                  <a:lnTo>
                    <a:pt x="260" y="85"/>
                  </a:lnTo>
                  <a:lnTo>
                    <a:pt x="250" y="92"/>
                  </a:lnTo>
                  <a:lnTo>
                    <a:pt x="239" y="97"/>
                  </a:lnTo>
                  <a:lnTo>
                    <a:pt x="227" y="100"/>
                  </a:lnTo>
                  <a:lnTo>
                    <a:pt x="214" y="101"/>
                  </a:lnTo>
                  <a:lnTo>
                    <a:pt x="201" y="101"/>
                  </a:lnTo>
                  <a:lnTo>
                    <a:pt x="188" y="99"/>
                  </a:lnTo>
                  <a:lnTo>
                    <a:pt x="176" y="95"/>
                  </a:lnTo>
                  <a:lnTo>
                    <a:pt x="167" y="89"/>
                  </a:lnTo>
                  <a:lnTo>
                    <a:pt x="158" y="84"/>
                  </a:lnTo>
                  <a:lnTo>
                    <a:pt x="151" y="79"/>
                  </a:lnTo>
                  <a:lnTo>
                    <a:pt x="143" y="76"/>
                  </a:lnTo>
                  <a:lnTo>
                    <a:pt x="133" y="74"/>
                  </a:lnTo>
                  <a:lnTo>
                    <a:pt x="123" y="75"/>
                  </a:lnTo>
                  <a:lnTo>
                    <a:pt x="110" y="78"/>
                  </a:lnTo>
                  <a:lnTo>
                    <a:pt x="96" y="86"/>
                  </a:lnTo>
                  <a:lnTo>
                    <a:pt x="81" y="96"/>
                  </a:lnTo>
                  <a:lnTo>
                    <a:pt x="72" y="106"/>
                  </a:lnTo>
                  <a:lnTo>
                    <a:pt x="64" y="117"/>
                  </a:lnTo>
                  <a:lnTo>
                    <a:pt x="59" y="129"/>
                  </a:lnTo>
                  <a:lnTo>
                    <a:pt x="55" y="141"/>
                  </a:lnTo>
                  <a:lnTo>
                    <a:pt x="53" y="153"/>
                  </a:lnTo>
                  <a:lnTo>
                    <a:pt x="50" y="166"/>
                  </a:lnTo>
                  <a:lnTo>
                    <a:pt x="46" y="178"/>
                  </a:lnTo>
                  <a:lnTo>
                    <a:pt x="9" y="226"/>
                  </a:lnTo>
                  <a:lnTo>
                    <a:pt x="7" y="214"/>
                  </a:lnTo>
                  <a:lnTo>
                    <a:pt x="2" y="183"/>
                  </a:lnTo>
                  <a:lnTo>
                    <a:pt x="0" y="143"/>
                  </a:lnTo>
                  <a:lnTo>
                    <a:pt x="3" y="104"/>
                  </a:lnTo>
                  <a:lnTo>
                    <a:pt x="13" y="84"/>
                  </a:lnTo>
                  <a:lnTo>
                    <a:pt x="23" y="67"/>
                  </a:lnTo>
                  <a:lnTo>
                    <a:pt x="34" y="52"/>
                  </a:lnTo>
                  <a:lnTo>
                    <a:pt x="46" y="39"/>
                  </a:lnTo>
                  <a:lnTo>
                    <a:pt x="59" y="27"/>
                  </a:lnTo>
                  <a:lnTo>
                    <a:pt x="75" y="17"/>
                  </a:lnTo>
                  <a:lnTo>
                    <a:pt x="93" y="8"/>
                  </a:lnTo>
                  <a:lnTo>
                    <a:pt x="115" y="0"/>
                  </a:lnTo>
                  <a:lnTo>
                    <a:pt x="129" y="3"/>
                  </a:lnTo>
                  <a:lnTo>
                    <a:pt x="140" y="7"/>
                  </a:lnTo>
                  <a:lnTo>
                    <a:pt x="148" y="12"/>
                  </a:lnTo>
                  <a:lnTo>
                    <a:pt x="156" y="19"/>
                  </a:lnTo>
                  <a:lnTo>
                    <a:pt x="164" y="27"/>
                  </a:lnTo>
                  <a:lnTo>
                    <a:pt x="170" y="33"/>
                  </a:lnTo>
                  <a:lnTo>
                    <a:pt x="176" y="40"/>
                  </a:lnTo>
                  <a:lnTo>
                    <a:pt x="182" y="45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5" name="AutoShape 35">
              <a:extLst>
                <a:ext uri="{FF2B5EF4-FFF2-40B4-BE49-F238E27FC236}">
                  <a16:creationId xmlns:a16="http://schemas.microsoft.com/office/drawing/2014/main" id="{6F95A6CE-5463-43F2-8E0E-09FA78FFB4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30" y="663"/>
              <a:ext cx="187" cy="101"/>
            </a:xfrm>
            <a:custGeom>
              <a:avLst/>
              <a:gdLst>
                <a:gd name="T0" fmla="*/ 33 w 440"/>
                <a:gd name="T1" fmla="*/ 7 h 251"/>
                <a:gd name="T2" fmla="*/ 28 w 440"/>
                <a:gd name="T3" fmla="*/ 10 h 251"/>
                <a:gd name="T4" fmla="*/ 24 w 440"/>
                <a:gd name="T5" fmla="*/ 12 h 251"/>
                <a:gd name="T6" fmla="*/ 25 w 440"/>
                <a:gd name="T7" fmla="*/ 12 h 251"/>
                <a:gd name="T8" fmla="*/ 27 w 440"/>
                <a:gd name="T9" fmla="*/ 12 h 251"/>
                <a:gd name="T10" fmla="*/ 28 w 440"/>
                <a:gd name="T11" fmla="*/ 12 h 251"/>
                <a:gd name="T12" fmla="*/ 26 w 440"/>
                <a:gd name="T13" fmla="*/ 13 h 251"/>
                <a:gd name="T14" fmla="*/ 25 w 440"/>
                <a:gd name="T15" fmla="*/ 14 h 251"/>
                <a:gd name="T16" fmla="*/ 23 w 440"/>
                <a:gd name="T17" fmla="*/ 15 h 251"/>
                <a:gd name="T18" fmla="*/ 22 w 440"/>
                <a:gd name="T19" fmla="*/ 14 h 251"/>
                <a:gd name="T20" fmla="*/ 21 w 440"/>
                <a:gd name="T21" fmla="*/ 13 h 251"/>
                <a:gd name="T22" fmla="*/ 22 w 440"/>
                <a:gd name="T23" fmla="*/ 11 h 251"/>
                <a:gd name="T24" fmla="*/ 23 w 440"/>
                <a:gd name="T25" fmla="*/ 9 h 251"/>
                <a:gd name="T26" fmla="*/ 22 w 440"/>
                <a:gd name="T27" fmla="*/ 9 h 251"/>
                <a:gd name="T28" fmla="*/ 20 w 440"/>
                <a:gd name="T29" fmla="*/ 10 h 251"/>
                <a:gd name="T30" fmla="*/ 20 w 440"/>
                <a:gd name="T31" fmla="*/ 12 h 251"/>
                <a:gd name="T32" fmla="*/ 20 w 440"/>
                <a:gd name="T33" fmla="*/ 14 h 251"/>
                <a:gd name="T34" fmla="*/ 18 w 440"/>
                <a:gd name="T35" fmla="*/ 14 h 251"/>
                <a:gd name="T36" fmla="*/ 17 w 440"/>
                <a:gd name="T37" fmla="*/ 13 h 251"/>
                <a:gd name="T38" fmla="*/ 17 w 440"/>
                <a:gd name="T39" fmla="*/ 11 h 251"/>
                <a:gd name="T40" fmla="*/ 19 w 440"/>
                <a:gd name="T41" fmla="*/ 9 h 251"/>
                <a:gd name="T42" fmla="*/ 19 w 440"/>
                <a:gd name="T43" fmla="*/ 8 h 251"/>
                <a:gd name="T44" fmla="*/ 17 w 440"/>
                <a:gd name="T45" fmla="*/ 8 h 251"/>
                <a:gd name="T46" fmla="*/ 16 w 440"/>
                <a:gd name="T47" fmla="*/ 10 h 251"/>
                <a:gd name="T48" fmla="*/ 15 w 440"/>
                <a:gd name="T49" fmla="*/ 13 h 251"/>
                <a:gd name="T50" fmla="*/ 14 w 440"/>
                <a:gd name="T51" fmla="*/ 13 h 251"/>
                <a:gd name="T52" fmla="*/ 13 w 440"/>
                <a:gd name="T53" fmla="*/ 12 h 251"/>
                <a:gd name="T54" fmla="*/ 13 w 440"/>
                <a:gd name="T55" fmla="*/ 11 h 251"/>
                <a:gd name="T56" fmla="*/ 14 w 440"/>
                <a:gd name="T57" fmla="*/ 8 h 251"/>
                <a:gd name="T58" fmla="*/ 16 w 440"/>
                <a:gd name="T59" fmla="*/ 6 h 251"/>
                <a:gd name="T60" fmla="*/ 14 w 440"/>
                <a:gd name="T61" fmla="*/ 7 h 251"/>
                <a:gd name="T62" fmla="*/ 12 w 440"/>
                <a:gd name="T63" fmla="*/ 8 h 251"/>
                <a:gd name="T64" fmla="*/ 10 w 440"/>
                <a:gd name="T65" fmla="*/ 10 h 251"/>
                <a:gd name="T66" fmla="*/ 6 w 440"/>
                <a:gd name="T67" fmla="*/ 13 h 251"/>
                <a:gd name="T68" fmla="*/ 3 w 440"/>
                <a:gd name="T69" fmla="*/ 16 h 251"/>
                <a:gd name="T70" fmla="*/ 0 w 440"/>
                <a:gd name="T71" fmla="*/ 16 h 251"/>
                <a:gd name="T72" fmla="*/ 0 w 440"/>
                <a:gd name="T73" fmla="*/ 14 h 251"/>
                <a:gd name="T74" fmla="*/ 2 w 440"/>
                <a:gd name="T75" fmla="*/ 13 h 251"/>
                <a:gd name="T76" fmla="*/ 3 w 440"/>
                <a:gd name="T77" fmla="*/ 12 h 251"/>
                <a:gd name="T78" fmla="*/ 6 w 440"/>
                <a:gd name="T79" fmla="*/ 10 h 251"/>
                <a:gd name="T80" fmla="*/ 9 w 440"/>
                <a:gd name="T81" fmla="*/ 7 h 251"/>
                <a:gd name="T82" fmla="*/ 13 w 440"/>
                <a:gd name="T83" fmla="*/ 5 h 251"/>
                <a:gd name="T84" fmla="*/ 17 w 440"/>
                <a:gd name="T85" fmla="*/ 3 h 251"/>
                <a:gd name="T86" fmla="*/ 21 w 440"/>
                <a:gd name="T87" fmla="*/ 1 h 251"/>
                <a:gd name="T88" fmla="*/ 25 w 440"/>
                <a:gd name="T89" fmla="*/ 0 h 251"/>
                <a:gd name="T90" fmla="*/ 30 w 440"/>
                <a:gd name="T91" fmla="*/ 1 h 251"/>
                <a:gd name="T92" fmla="*/ 33 w 440"/>
                <a:gd name="T93" fmla="*/ 3 h 2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0"/>
                <a:gd name="T142" fmla="*/ 0 h 251"/>
                <a:gd name="T143" fmla="*/ 440 w 440"/>
                <a:gd name="T144" fmla="*/ 251 h 2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0" h="251">
                  <a:moveTo>
                    <a:pt x="440" y="66"/>
                  </a:moveTo>
                  <a:lnTo>
                    <a:pt x="437" y="91"/>
                  </a:lnTo>
                  <a:lnTo>
                    <a:pt x="426" y="110"/>
                  </a:lnTo>
                  <a:lnTo>
                    <a:pt x="410" y="125"/>
                  </a:lnTo>
                  <a:lnTo>
                    <a:pt x="390" y="136"/>
                  </a:lnTo>
                  <a:lnTo>
                    <a:pt x="369" y="147"/>
                  </a:lnTo>
                  <a:lnTo>
                    <a:pt x="348" y="159"/>
                  </a:lnTo>
                  <a:lnTo>
                    <a:pt x="331" y="173"/>
                  </a:lnTo>
                  <a:lnTo>
                    <a:pt x="317" y="191"/>
                  </a:lnTo>
                  <a:lnTo>
                    <a:pt x="324" y="192"/>
                  </a:lnTo>
                  <a:lnTo>
                    <a:pt x="330" y="192"/>
                  </a:lnTo>
                  <a:lnTo>
                    <a:pt x="334" y="190"/>
                  </a:lnTo>
                  <a:lnTo>
                    <a:pt x="339" y="188"/>
                  </a:lnTo>
                  <a:lnTo>
                    <a:pt x="344" y="185"/>
                  </a:lnTo>
                  <a:lnTo>
                    <a:pt x="349" y="182"/>
                  </a:lnTo>
                  <a:lnTo>
                    <a:pt x="355" y="179"/>
                  </a:lnTo>
                  <a:lnTo>
                    <a:pt x="360" y="177"/>
                  </a:lnTo>
                  <a:lnTo>
                    <a:pt x="358" y="185"/>
                  </a:lnTo>
                  <a:lnTo>
                    <a:pt x="355" y="193"/>
                  </a:lnTo>
                  <a:lnTo>
                    <a:pt x="351" y="201"/>
                  </a:lnTo>
                  <a:lnTo>
                    <a:pt x="347" y="207"/>
                  </a:lnTo>
                  <a:lnTo>
                    <a:pt x="342" y="213"/>
                  </a:lnTo>
                  <a:lnTo>
                    <a:pt x="335" y="217"/>
                  </a:lnTo>
                  <a:lnTo>
                    <a:pt x="326" y="222"/>
                  </a:lnTo>
                  <a:lnTo>
                    <a:pt x="317" y="225"/>
                  </a:lnTo>
                  <a:lnTo>
                    <a:pt x="310" y="227"/>
                  </a:lnTo>
                  <a:lnTo>
                    <a:pt x="302" y="227"/>
                  </a:lnTo>
                  <a:lnTo>
                    <a:pt x="294" y="225"/>
                  </a:lnTo>
                  <a:lnTo>
                    <a:pt x="288" y="222"/>
                  </a:lnTo>
                  <a:lnTo>
                    <a:pt x="282" y="217"/>
                  </a:lnTo>
                  <a:lnTo>
                    <a:pt x="279" y="212"/>
                  </a:lnTo>
                  <a:lnTo>
                    <a:pt x="277" y="206"/>
                  </a:lnTo>
                  <a:lnTo>
                    <a:pt x="278" y="202"/>
                  </a:lnTo>
                  <a:lnTo>
                    <a:pt x="276" y="188"/>
                  </a:lnTo>
                  <a:lnTo>
                    <a:pt x="278" y="177"/>
                  </a:lnTo>
                  <a:lnTo>
                    <a:pt x="283" y="168"/>
                  </a:lnTo>
                  <a:lnTo>
                    <a:pt x="290" y="160"/>
                  </a:lnTo>
                  <a:lnTo>
                    <a:pt x="297" y="152"/>
                  </a:lnTo>
                  <a:lnTo>
                    <a:pt x="301" y="144"/>
                  </a:lnTo>
                  <a:lnTo>
                    <a:pt x="302" y="134"/>
                  </a:lnTo>
                  <a:lnTo>
                    <a:pt x="298" y="122"/>
                  </a:lnTo>
                  <a:lnTo>
                    <a:pt x="290" y="134"/>
                  </a:lnTo>
                  <a:lnTo>
                    <a:pt x="280" y="144"/>
                  </a:lnTo>
                  <a:lnTo>
                    <a:pt x="271" y="152"/>
                  </a:lnTo>
                  <a:lnTo>
                    <a:pt x="264" y="161"/>
                  </a:lnTo>
                  <a:lnTo>
                    <a:pt x="258" y="170"/>
                  </a:lnTo>
                  <a:lnTo>
                    <a:pt x="255" y="180"/>
                  </a:lnTo>
                  <a:lnTo>
                    <a:pt x="257" y="193"/>
                  </a:lnTo>
                  <a:lnTo>
                    <a:pt x="264" y="208"/>
                  </a:lnTo>
                  <a:lnTo>
                    <a:pt x="259" y="214"/>
                  </a:lnTo>
                  <a:lnTo>
                    <a:pt x="254" y="216"/>
                  </a:lnTo>
                  <a:lnTo>
                    <a:pt x="248" y="216"/>
                  </a:lnTo>
                  <a:lnTo>
                    <a:pt x="243" y="214"/>
                  </a:lnTo>
                  <a:lnTo>
                    <a:pt x="237" y="211"/>
                  </a:lnTo>
                  <a:lnTo>
                    <a:pt x="232" y="207"/>
                  </a:lnTo>
                  <a:lnTo>
                    <a:pt x="227" y="204"/>
                  </a:lnTo>
                  <a:lnTo>
                    <a:pt x="224" y="202"/>
                  </a:lnTo>
                  <a:lnTo>
                    <a:pt x="222" y="189"/>
                  </a:lnTo>
                  <a:lnTo>
                    <a:pt x="223" y="178"/>
                  </a:lnTo>
                  <a:lnTo>
                    <a:pt x="226" y="167"/>
                  </a:lnTo>
                  <a:lnTo>
                    <a:pt x="232" y="157"/>
                  </a:lnTo>
                  <a:lnTo>
                    <a:pt x="236" y="147"/>
                  </a:lnTo>
                  <a:lnTo>
                    <a:pt x="243" y="138"/>
                  </a:lnTo>
                  <a:lnTo>
                    <a:pt x="247" y="127"/>
                  </a:lnTo>
                  <a:lnTo>
                    <a:pt x="252" y="116"/>
                  </a:lnTo>
                  <a:lnTo>
                    <a:pt x="246" y="118"/>
                  </a:lnTo>
                  <a:lnTo>
                    <a:pt x="240" y="121"/>
                  </a:lnTo>
                  <a:lnTo>
                    <a:pt x="232" y="124"/>
                  </a:lnTo>
                  <a:lnTo>
                    <a:pt x="225" y="129"/>
                  </a:lnTo>
                  <a:lnTo>
                    <a:pt x="219" y="135"/>
                  </a:lnTo>
                  <a:lnTo>
                    <a:pt x="213" y="141"/>
                  </a:lnTo>
                  <a:lnTo>
                    <a:pt x="209" y="149"/>
                  </a:lnTo>
                  <a:lnTo>
                    <a:pt x="207" y="157"/>
                  </a:lnTo>
                  <a:lnTo>
                    <a:pt x="201" y="202"/>
                  </a:lnTo>
                  <a:lnTo>
                    <a:pt x="196" y="206"/>
                  </a:lnTo>
                  <a:lnTo>
                    <a:pt x="190" y="208"/>
                  </a:lnTo>
                  <a:lnTo>
                    <a:pt x="185" y="207"/>
                  </a:lnTo>
                  <a:lnTo>
                    <a:pt x="180" y="206"/>
                  </a:lnTo>
                  <a:lnTo>
                    <a:pt x="176" y="203"/>
                  </a:lnTo>
                  <a:lnTo>
                    <a:pt x="173" y="197"/>
                  </a:lnTo>
                  <a:lnTo>
                    <a:pt x="169" y="192"/>
                  </a:lnTo>
                  <a:lnTo>
                    <a:pt x="167" y="185"/>
                  </a:lnTo>
                  <a:lnTo>
                    <a:pt x="167" y="177"/>
                  </a:lnTo>
                  <a:lnTo>
                    <a:pt x="170" y="166"/>
                  </a:lnTo>
                  <a:lnTo>
                    <a:pt x="176" y="152"/>
                  </a:lnTo>
                  <a:lnTo>
                    <a:pt x="182" y="138"/>
                  </a:lnTo>
                  <a:lnTo>
                    <a:pt x="190" y="125"/>
                  </a:lnTo>
                  <a:lnTo>
                    <a:pt x="198" y="112"/>
                  </a:lnTo>
                  <a:lnTo>
                    <a:pt x="204" y="101"/>
                  </a:lnTo>
                  <a:lnTo>
                    <a:pt x="210" y="92"/>
                  </a:lnTo>
                  <a:lnTo>
                    <a:pt x="200" y="95"/>
                  </a:lnTo>
                  <a:lnTo>
                    <a:pt x="190" y="100"/>
                  </a:lnTo>
                  <a:lnTo>
                    <a:pt x="181" y="105"/>
                  </a:lnTo>
                  <a:lnTo>
                    <a:pt x="174" y="112"/>
                  </a:lnTo>
                  <a:lnTo>
                    <a:pt x="166" y="121"/>
                  </a:lnTo>
                  <a:lnTo>
                    <a:pt x="161" y="129"/>
                  </a:lnTo>
                  <a:lnTo>
                    <a:pt x="154" y="138"/>
                  </a:lnTo>
                  <a:lnTo>
                    <a:pt x="150" y="148"/>
                  </a:lnTo>
                  <a:lnTo>
                    <a:pt x="131" y="161"/>
                  </a:lnTo>
                  <a:lnTo>
                    <a:pt x="113" y="176"/>
                  </a:lnTo>
                  <a:lnTo>
                    <a:pt x="98" y="190"/>
                  </a:lnTo>
                  <a:lnTo>
                    <a:pt x="83" y="204"/>
                  </a:lnTo>
                  <a:lnTo>
                    <a:pt x="66" y="217"/>
                  </a:lnTo>
                  <a:lnTo>
                    <a:pt x="51" y="230"/>
                  </a:lnTo>
                  <a:lnTo>
                    <a:pt x="32" y="241"/>
                  </a:lnTo>
                  <a:lnTo>
                    <a:pt x="12" y="251"/>
                  </a:lnTo>
                  <a:lnTo>
                    <a:pt x="5" y="251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1" y="227"/>
                  </a:lnTo>
                  <a:lnTo>
                    <a:pt x="6" y="222"/>
                  </a:lnTo>
                  <a:lnTo>
                    <a:pt x="10" y="215"/>
                  </a:lnTo>
                  <a:lnTo>
                    <a:pt x="15" y="208"/>
                  </a:lnTo>
                  <a:lnTo>
                    <a:pt x="21" y="202"/>
                  </a:lnTo>
                  <a:lnTo>
                    <a:pt x="28" y="194"/>
                  </a:lnTo>
                  <a:lnTo>
                    <a:pt x="34" y="186"/>
                  </a:lnTo>
                  <a:lnTo>
                    <a:pt x="43" y="179"/>
                  </a:lnTo>
                  <a:lnTo>
                    <a:pt x="52" y="171"/>
                  </a:lnTo>
                  <a:lnTo>
                    <a:pt x="65" y="159"/>
                  </a:lnTo>
                  <a:lnTo>
                    <a:pt x="78" y="147"/>
                  </a:lnTo>
                  <a:lnTo>
                    <a:pt x="93" y="135"/>
                  </a:lnTo>
                  <a:lnTo>
                    <a:pt x="107" y="123"/>
                  </a:lnTo>
                  <a:lnTo>
                    <a:pt x="122" y="111"/>
                  </a:lnTo>
                  <a:lnTo>
                    <a:pt x="136" y="99"/>
                  </a:lnTo>
                  <a:lnTo>
                    <a:pt x="153" y="88"/>
                  </a:lnTo>
                  <a:lnTo>
                    <a:pt x="168" y="77"/>
                  </a:lnTo>
                  <a:lnTo>
                    <a:pt x="185" y="66"/>
                  </a:lnTo>
                  <a:lnTo>
                    <a:pt x="201" y="55"/>
                  </a:lnTo>
                  <a:lnTo>
                    <a:pt x="219" y="45"/>
                  </a:lnTo>
                  <a:lnTo>
                    <a:pt x="236" y="35"/>
                  </a:lnTo>
                  <a:lnTo>
                    <a:pt x="255" y="25"/>
                  </a:lnTo>
                  <a:lnTo>
                    <a:pt x="274" y="16"/>
                  </a:lnTo>
                  <a:lnTo>
                    <a:pt x="292" y="8"/>
                  </a:lnTo>
                  <a:lnTo>
                    <a:pt x="312" y="0"/>
                  </a:lnTo>
                  <a:lnTo>
                    <a:pt x="332" y="1"/>
                  </a:lnTo>
                  <a:lnTo>
                    <a:pt x="351" y="3"/>
                  </a:lnTo>
                  <a:lnTo>
                    <a:pt x="370" y="9"/>
                  </a:lnTo>
                  <a:lnTo>
                    <a:pt x="388" y="15"/>
                  </a:lnTo>
                  <a:lnTo>
                    <a:pt x="403" y="25"/>
                  </a:lnTo>
                  <a:lnTo>
                    <a:pt x="417" y="36"/>
                  </a:lnTo>
                  <a:lnTo>
                    <a:pt x="429" y="49"/>
                  </a:lnTo>
                  <a:lnTo>
                    <a:pt x="440" y="66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6" name="AutoShape 36">
              <a:extLst>
                <a:ext uri="{FF2B5EF4-FFF2-40B4-BE49-F238E27FC236}">
                  <a16:creationId xmlns:a16="http://schemas.microsoft.com/office/drawing/2014/main" id="{D6D645B6-05B7-4A71-B9DD-E5090845F47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11" y="682"/>
              <a:ext cx="84" cy="169"/>
            </a:xfrm>
            <a:custGeom>
              <a:avLst/>
              <a:gdLst>
                <a:gd name="T0" fmla="*/ 8 w 197"/>
                <a:gd name="T1" fmla="*/ 14 h 423"/>
                <a:gd name="T2" fmla="*/ 7 w 197"/>
                <a:gd name="T3" fmla="*/ 15 h 423"/>
                <a:gd name="T4" fmla="*/ 6 w 197"/>
                <a:gd name="T5" fmla="*/ 17 h 423"/>
                <a:gd name="T6" fmla="*/ 5 w 197"/>
                <a:gd name="T7" fmla="*/ 19 h 423"/>
                <a:gd name="T8" fmla="*/ 4 w 197"/>
                <a:gd name="T9" fmla="*/ 20 h 423"/>
                <a:gd name="T10" fmla="*/ 3 w 197"/>
                <a:gd name="T11" fmla="*/ 22 h 423"/>
                <a:gd name="T12" fmla="*/ 2 w 197"/>
                <a:gd name="T13" fmla="*/ 24 h 423"/>
                <a:gd name="T14" fmla="*/ 1 w 197"/>
                <a:gd name="T15" fmla="*/ 26 h 423"/>
                <a:gd name="T16" fmla="*/ 0 w 197"/>
                <a:gd name="T17" fmla="*/ 27 h 423"/>
                <a:gd name="T18" fmla="*/ 0 w 197"/>
                <a:gd name="T19" fmla="*/ 25 h 423"/>
                <a:gd name="T20" fmla="*/ 1 w 197"/>
                <a:gd name="T21" fmla="*/ 24 h 423"/>
                <a:gd name="T22" fmla="*/ 2 w 197"/>
                <a:gd name="T23" fmla="*/ 22 h 423"/>
                <a:gd name="T24" fmla="*/ 3 w 197"/>
                <a:gd name="T25" fmla="*/ 20 h 423"/>
                <a:gd name="T26" fmla="*/ 4 w 197"/>
                <a:gd name="T27" fmla="*/ 18 h 423"/>
                <a:gd name="T28" fmla="*/ 5 w 197"/>
                <a:gd name="T29" fmla="*/ 16 h 423"/>
                <a:gd name="T30" fmla="*/ 6 w 197"/>
                <a:gd name="T31" fmla="*/ 15 h 423"/>
                <a:gd name="T32" fmla="*/ 7 w 197"/>
                <a:gd name="T33" fmla="*/ 13 h 423"/>
                <a:gd name="T34" fmla="*/ 8 w 197"/>
                <a:gd name="T35" fmla="*/ 11 h 423"/>
                <a:gd name="T36" fmla="*/ 9 w 197"/>
                <a:gd name="T37" fmla="*/ 10 h 423"/>
                <a:gd name="T38" fmla="*/ 10 w 197"/>
                <a:gd name="T39" fmla="*/ 8 h 423"/>
                <a:gd name="T40" fmla="*/ 12 w 197"/>
                <a:gd name="T41" fmla="*/ 6 h 423"/>
                <a:gd name="T42" fmla="*/ 12 w 197"/>
                <a:gd name="T43" fmla="*/ 5 h 423"/>
                <a:gd name="T44" fmla="*/ 14 w 197"/>
                <a:gd name="T45" fmla="*/ 3 h 423"/>
                <a:gd name="T46" fmla="*/ 14 w 197"/>
                <a:gd name="T47" fmla="*/ 2 h 423"/>
                <a:gd name="T48" fmla="*/ 15 w 197"/>
                <a:gd name="T49" fmla="*/ 0 h 423"/>
                <a:gd name="T50" fmla="*/ 14 w 197"/>
                <a:gd name="T51" fmla="*/ 2 h 423"/>
                <a:gd name="T52" fmla="*/ 14 w 197"/>
                <a:gd name="T53" fmla="*/ 4 h 423"/>
                <a:gd name="T54" fmla="*/ 12 w 197"/>
                <a:gd name="T55" fmla="*/ 6 h 423"/>
                <a:gd name="T56" fmla="*/ 11 w 197"/>
                <a:gd name="T57" fmla="*/ 8 h 423"/>
                <a:gd name="T58" fmla="*/ 10 w 197"/>
                <a:gd name="T59" fmla="*/ 10 h 423"/>
                <a:gd name="T60" fmla="*/ 9 w 197"/>
                <a:gd name="T61" fmla="*/ 12 h 423"/>
                <a:gd name="T62" fmla="*/ 8 w 197"/>
                <a:gd name="T63" fmla="*/ 13 h 423"/>
                <a:gd name="T64" fmla="*/ 8 w 197"/>
                <a:gd name="T65" fmla="*/ 14 h 4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423"/>
                <a:gd name="T101" fmla="*/ 197 w 197"/>
                <a:gd name="T102" fmla="*/ 423 h 4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423">
                  <a:moveTo>
                    <a:pt x="103" y="211"/>
                  </a:moveTo>
                  <a:lnTo>
                    <a:pt x="91" y="238"/>
                  </a:lnTo>
                  <a:lnTo>
                    <a:pt x="78" y="266"/>
                  </a:lnTo>
                  <a:lnTo>
                    <a:pt x="64" y="292"/>
                  </a:lnTo>
                  <a:lnTo>
                    <a:pt x="51" y="319"/>
                  </a:lnTo>
                  <a:lnTo>
                    <a:pt x="37" y="346"/>
                  </a:lnTo>
                  <a:lnTo>
                    <a:pt x="24" y="372"/>
                  </a:lnTo>
                  <a:lnTo>
                    <a:pt x="12" y="397"/>
                  </a:lnTo>
                  <a:lnTo>
                    <a:pt x="0" y="423"/>
                  </a:lnTo>
                  <a:lnTo>
                    <a:pt x="8" y="395"/>
                  </a:lnTo>
                  <a:lnTo>
                    <a:pt x="18" y="368"/>
                  </a:lnTo>
                  <a:lnTo>
                    <a:pt x="29" y="340"/>
                  </a:lnTo>
                  <a:lnTo>
                    <a:pt x="41" y="313"/>
                  </a:lnTo>
                  <a:lnTo>
                    <a:pt x="53" y="285"/>
                  </a:lnTo>
                  <a:lnTo>
                    <a:pt x="65" y="258"/>
                  </a:lnTo>
                  <a:lnTo>
                    <a:pt x="79" y="232"/>
                  </a:lnTo>
                  <a:lnTo>
                    <a:pt x="92" y="204"/>
                  </a:lnTo>
                  <a:lnTo>
                    <a:pt x="106" y="178"/>
                  </a:lnTo>
                  <a:lnTo>
                    <a:pt x="119" y="151"/>
                  </a:lnTo>
                  <a:lnTo>
                    <a:pt x="132" y="125"/>
                  </a:lnTo>
                  <a:lnTo>
                    <a:pt x="147" y="99"/>
                  </a:lnTo>
                  <a:lnTo>
                    <a:pt x="160" y="74"/>
                  </a:lnTo>
                  <a:lnTo>
                    <a:pt x="173" y="48"/>
                  </a:lnTo>
                  <a:lnTo>
                    <a:pt x="185" y="24"/>
                  </a:lnTo>
                  <a:lnTo>
                    <a:pt x="197" y="0"/>
                  </a:lnTo>
                  <a:lnTo>
                    <a:pt x="187" y="29"/>
                  </a:lnTo>
                  <a:lnTo>
                    <a:pt x="174" y="61"/>
                  </a:lnTo>
                  <a:lnTo>
                    <a:pt x="159" y="97"/>
                  </a:lnTo>
                  <a:lnTo>
                    <a:pt x="142" y="131"/>
                  </a:lnTo>
                  <a:lnTo>
                    <a:pt x="127" y="162"/>
                  </a:lnTo>
                  <a:lnTo>
                    <a:pt x="115" y="188"/>
                  </a:lnTo>
                  <a:lnTo>
                    <a:pt x="106" y="204"/>
                  </a:lnTo>
                  <a:lnTo>
                    <a:pt x="103" y="211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7" name="AutoShape 37">
              <a:extLst>
                <a:ext uri="{FF2B5EF4-FFF2-40B4-BE49-F238E27FC236}">
                  <a16:creationId xmlns:a16="http://schemas.microsoft.com/office/drawing/2014/main" id="{D10690D5-8630-4DAB-97CD-F3C48D22892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17" y="703"/>
              <a:ext cx="14" cy="15"/>
            </a:xfrm>
            <a:custGeom>
              <a:avLst/>
              <a:gdLst>
                <a:gd name="T0" fmla="*/ 0 w 31"/>
                <a:gd name="T1" fmla="*/ 2 h 38"/>
                <a:gd name="T2" fmla="*/ 3 w 31"/>
                <a:gd name="T3" fmla="*/ 0 h 38"/>
                <a:gd name="T4" fmla="*/ 2 w 31"/>
                <a:gd name="T5" fmla="*/ 2 h 38"/>
                <a:gd name="T6" fmla="*/ 0 w 31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8"/>
                <a:gd name="T14" fmla="*/ 31 w 3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8">
                  <a:moveTo>
                    <a:pt x="0" y="38"/>
                  </a:moveTo>
                  <a:lnTo>
                    <a:pt x="31" y="0"/>
                  </a:lnTo>
                  <a:lnTo>
                    <a:pt x="17" y="2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8" name="AutoShape 38">
              <a:extLst>
                <a:ext uri="{FF2B5EF4-FFF2-40B4-BE49-F238E27FC236}">
                  <a16:creationId xmlns:a16="http://schemas.microsoft.com/office/drawing/2014/main" id="{F0A1AEC6-D41A-43BC-A0E4-C310BEAAC5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2" y="855"/>
              <a:ext cx="204" cy="23"/>
            </a:xfrm>
            <a:custGeom>
              <a:avLst/>
              <a:gdLst>
                <a:gd name="T0" fmla="*/ 37 w 481"/>
                <a:gd name="T1" fmla="*/ 3 h 58"/>
                <a:gd name="T2" fmla="*/ 36 w 481"/>
                <a:gd name="T3" fmla="*/ 4 h 58"/>
                <a:gd name="T4" fmla="*/ 34 w 481"/>
                <a:gd name="T5" fmla="*/ 4 h 58"/>
                <a:gd name="T6" fmla="*/ 31 w 481"/>
                <a:gd name="T7" fmla="*/ 4 h 58"/>
                <a:gd name="T8" fmla="*/ 29 w 481"/>
                <a:gd name="T9" fmla="*/ 3 h 58"/>
                <a:gd name="T10" fmla="*/ 27 w 481"/>
                <a:gd name="T11" fmla="*/ 3 h 58"/>
                <a:gd name="T12" fmla="*/ 24 w 481"/>
                <a:gd name="T13" fmla="*/ 3 h 58"/>
                <a:gd name="T14" fmla="*/ 22 w 481"/>
                <a:gd name="T15" fmla="*/ 2 h 58"/>
                <a:gd name="T16" fmla="*/ 20 w 481"/>
                <a:gd name="T17" fmla="*/ 2 h 58"/>
                <a:gd name="T18" fmla="*/ 18 w 481"/>
                <a:gd name="T19" fmla="*/ 2 h 58"/>
                <a:gd name="T20" fmla="*/ 15 w 481"/>
                <a:gd name="T21" fmla="*/ 2 h 58"/>
                <a:gd name="T22" fmla="*/ 13 w 481"/>
                <a:gd name="T23" fmla="*/ 1 h 58"/>
                <a:gd name="T24" fmla="*/ 11 w 481"/>
                <a:gd name="T25" fmla="*/ 1 h 58"/>
                <a:gd name="T26" fmla="*/ 9 w 481"/>
                <a:gd name="T27" fmla="*/ 1 h 58"/>
                <a:gd name="T28" fmla="*/ 7 w 481"/>
                <a:gd name="T29" fmla="*/ 1 h 58"/>
                <a:gd name="T30" fmla="*/ 5 w 481"/>
                <a:gd name="T31" fmla="*/ 1 h 58"/>
                <a:gd name="T32" fmla="*/ 2 w 481"/>
                <a:gd name="T33" fmla="*/ 2 h 58"/>
                <a:gd name="T34" fmla="*/ 0 w 481"/>
                <a:gd name="T35" fmla="*/ 2 h 58"/>
                <a:gd name="T36" fmla="*/ 2 w 481"/>
                <a:gd name="T37" fmla="*/ 2 h 58"/>
                <a:gd name="T38" fmla="*/ 4 w 481"/>
                <a:gd name="T39" fmla="*/ 1 h 58"/>
                <a:gd name="T40" fmla="*/ 6 w 481"/>
                <a:gd name="T41" fmla="*/ 0 h 58"/>
                <a:gd name="T42" fmla="*/ 8 w 481"/>
                <a:gd name="T43" fmla="*/ 0 h 58"/>
                <a:gd name="T44" fmla="*/ 11 w 481"/>
                <a:gd name="T45" fmla="*/ 0 h 58"/>
                <a:gd name="T46" fmla="*/ 12 w 481"/>
                <a:gd name="T47" fmla="*/ 0 h 58"/>
                <a:gd name="T48" fmla="*/ 14 w 481"/>
                <a:gd name="T49" fmla="*/ 0 h 58"/>
                <a:gd name="T50" fmla="*/ 17 w 481"/>
                <a:gd name="T51" fmla="*/ 0 h 58"/>
                <a:gd name="T52" fmla="*/ 19 w 481"/>
                <a:gd name="T53" fmla="*/ 1 h 58"/>
                <a:gd name="T54" fmla="*/ 21 w 481"/>
                <a:gd name="T55" fmla="*/ 1 h 58"/>
                <a:gd name="T56" fmla="*/ 23 w 481"/>
                <a:gd name="T57" fmla="*/ 2 h 58"/>
                <a:gd name="T58" fmla="*/ 25 w 481"/>
                <a:gd name="T59" fmla="*/ 2 h 58"/>
                <a:gd name="T60" fmla="*/ 28 w 481"/>
                <a:gd name="T61" fmla="*/ 2 h 58"/>
                <a:gd name="T62" fmla="*/ 30 w 481"/>
                <a:gd name="T63" fmla="*/ 2 h 58"/>
                <a:gd name="T64" fmla="*/ 32 w 481"/>
                <a:gd name="T65" fmla="*/ 3 h 58"/>
                <a:gd name="T66" fmla="*/ 34 w 481"/>
                <a:gd name="T67" fmla="*/ 3 h 58"/>
                <a:gd name="T68" fmla="*/ 37 w 481"/>
                <a:gd name="T69" fmla="*/ 3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1"/>
                <a:gd name="T106" fmla="*/ 0 h 58"/>
                <a:gd name="T107" fmla="*/ 481 w 481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1" h="58">
                  <a:moveTo>
                    <a:pt x="481" y="48"/>
                  </a:moveTo>
                  <a:lnTo>
                    <a:pt x="469" y="57"/>
                  </a:lnTo>
                  <a:lnTo>
                    <a:pt x="438" y="58"/>
                  </a:lnTo>
                  <a:lnTo>
                    <a:pt x="408" y="57"/>
                  </a:lnTo>
                  <a:lnTo>
                    <a:pt x="379" y="54"/>
                  </a:lnTo>
                  <a:lnTo>
                    <a:pt x="349" y="50"/>
                  </a:lnTo>
                  <a:lnTo>
                    <a:pt x="319" y="45"/>
                  </a:lnTo>
                  <a:lnTo>
                    <a:pt x="290" y="39"/>
                  </a:lnTo>
                  <a:lnTo>
                    <a:pt x="260" y="33"/>
                  </a:lnTo>
                  <a:lnTo>
                    <a:pt x="231" y="27"/>
                  </a:lnTo>
                  <a:lnTo>
                    <a:pt x="202" y="22"/>
                  </a:lnTo>
                  <a:lnTo>
                    <a:pt x="173" y="17"/>
                  </a:lnTo>
                  <a:lnTo>
                    <a:pt x="145" y="14"/>
                  </a:lnTo>
                  <a:lnTo>
                    <a:pt x="115" y="13"/>
                  </a:lnTo>
                  <a:lnTo>
                    <a:pt x="87" y="15"/>
                  </a:lnTo>
                  <a:lnTo>
                    <a:pt x="58" y="18"/>
                  </a:lnTo>
                  <a:lnTo>
                    <a:pt x="28" y="25"/>
                  </a:lnTo>
                  <a:lnTo>
                    <a:pt x="0" y="36"/>
                  </a:lnTo>
                  <a:lnTo>
                    <a:pt x="26" y="22"/>
                  </a:lnTo>
                  <a:lnTo>
                    <a:pt x="54" y="11"/>
                  </a:lnTo>
                  <a:lnTo>
                    <a:pt x="80" y="4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192" y="4"/>
                  </a:lnTo>
                  <a:lnTo>
                    <a:pt x="221" y="8"/>
                  </a:lnTo>
                  <a:lnTo>
                    <a:pt x="249" y="14"/>
                  </a:lnTo>
                  <a:lnTo>
                    <a:pt x="278" y="20"/>
                  </a:lnTo>
                  <a:lnTo>
                    <a:pt x="306" y="26"/>
                  </a:lnTo>
                  <a:lnTo>
                    <a:pt x="335" y="33"/>
                  </a:lnTo>
                  <a:lnTo>
                    <a:pt x="363" y="38"/>
                  </a:lnTo>
                  <a:lnTo>
                    <a:pt x="392" y="41"/>
                  </a:lnTo>
                  <a:lnTo>
                    <a:pt x="420" y="45"/>
                  </a:lnTo>
                  <a:lnTo>
                    <a:pt x="449" y="45"/>
                  </a:lnTo>
                  <a:lnTo>
                    <a:pt x="481" y="48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9" name="AutoShape 39">
              <a:extLst>
                <a:ext uri="{FF2B5EF4-FFF2-40B4-BE49-F238E27FC236}">
                  <a16:creationId xmlns:a16="http://schemas.microsoft.com/office/drawing/2014/main" id="{1D0AC6D3-F3A7-4AD1-9A50-FE942562C31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52" y="882"/>
              <a:ext cx="133" cy="15"/>
            </a:xfrm>
            <a:custGeom>
              <a:avLst/>
              <a:gdLst>
                <a:gd name="T0" fmla="*/ 24 w 314"/>
                <a:gd name="T1" fmla="*/ 2 h 39"/>
                <a:gd name="T2" fmla="*/ 22 w 314"/>
                <a:gd name="T3" fmla="*/ 2 h 39"/>
                <a:gd name="T4" fmla="*/ 21 w 314"/>
                <a:gd name="T5" fmla="*/ 2 h 39"/>
                <a:gd name="T6" fmla="*/ 19 w 314"/>
                <a:gd name="T7" fmla="*/ 2 h 39"/>
                <a:gd name="T8" fmla="*/ 18 w 314"/>
                <a:gd name="T9" fmla="*/ 2 h 39"/>
                <a:gd name="T10" fmla="*/ 17 w 314"/>
                <a:gd name="T11" fmla="*/ 2 h 39"/>
                <a:gd name="T12" fmla="*/ 15 w 314"/>
                <a:gd name="T13" fmla="*/ 2 h 39"/>
                <a:gd name="T14" fmla="*/ 14 w 314"/>
                <a:gd name="T15" fmla="*/ 1 h 39"/>
                <a:gd name="T16" fmla="*/ 12 w 314"/>
                <a:gd name="T17" fmla="*/ 1 h 39"/>
                <a:gd name="T18" fmla="*/ 11 w 314"/>
                <a:gd name="T19" fmla="*/ 1 h 39"/>
                <a:gd name="T20" fmla="*/ 9 w 314"/>
                <a:gd name="T21" fmla="*/ 1 h 39"/>
                <a:gd name="T22" fmla="*/ 8 w 314"/>
                <a:gd name="T23" fmla="*/ 1 h 39"/>
                <a:gd name="T24" fmla="*/ 6 w 314"/>
                <a:gd name="T25" fmla="*/ 1 h 39"/>
                <a:gd name="T26" fmla="*/ 5 w 314"/>
                <a:gd name="T27" fmla="*/ 1 h 39"/>
                <a:gd name="T28" fmla="*/ 3 w 314"/>
                <a:gd name="T29" fmla="*/ 1 h 39"/>
                <a:gd name="T30" fmla="*/ 1 w 314"/>
                <a:gd name="T31" fmla="*/ 2 h 39"/>
                <a:gd name="T32" fmla="*/ 0 w 314"/>
                <a:gd name="T33" fmla="*/ 2 h 39"/>
                <a:gd name="T34" fmla="*/ 1 w 314"/>
                <a:gd name="T35" fmla="*/ 1 h 39"/>
                <a:gd name="T36" fmla="*/ 3 w 314"/>
                <a:gd name="T37" fmla="*/ 1 h 39"/>
                <a:gd name="T38" fmla="*/ 4 w 314"/>
                <a:gd name="T39" fmla="*/ 0 h 39"/>
                <a:gd name="T40" fmla="*/ 6 w 314"/>
                <a:gd name="T41" fmla="*/ 0 h 39"/>
                <a:gd name="T42" fmla="*/ 7 w 314"/>
                <a:gd name="T43" fmla="*/ 0 h 39"/>
                <a:gd name="T44" fmla="*/ 9 w 314"/>
                <a:gd name="T45" fmla="*/ 0 h 39"/>
                <a:gd name="T46" fmla="*/ 11 w 314"/>
                <a:gd name="T47" fmla="*/ 0 h 39"/>
                <a:gd name="T48" fmla="*/ 12 w 314"/>
                <a:gd name="T49" fmla="*/ 0 h 39"/>
                <a:gd name="T50" fmla="*/ 14 w 314"/>
                <a:gd name="T51" fmla="*/ 0 h 39"/>
                <a:gd name="T52" fmla="*/ 15 w 314"/>
                <a:gd name="T53" fmla="*/ 0 h 39"/>
                <a:gd name="T54" fmla="*/ 17 w 314"/>
                <a:gd name="T55" fmla="*/ 1 h 39"/>
                <a:gd name="T56" fmla="*/ 18 w 314"/>
                <a:gd name="T57" fmla="*/ 1 h 39"/>
                <a:gd name="T58" fmla="*/ 20 w 314"/>
                <a:gd name="T59" fmla="*/ 1 h 39"/>
                <a:gd name="T60" fmla="*/ 21 w 314"/>
                <a:gd name="T61" fmla="*/ 2 h 39"/>
                <a:gd name="T62" fmla="*/ 22 w 314"/>
                <a:gd name="T63" fmla="*/ 2 h 39"/>
                <a:gd name="T64" fmla="*/ 24 w 314"/>
                <a:gd name="T65" fmla="*/ 2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4"/>
                <a:gd name="T100" fmla="*/ 0 h 39"/>
                <a:gd name="T101" fmla="*/ 314 w 314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4" h="39">
                  <a:moveTo>
                    <a:pt x="314" y="39"/>
                  </a:moveTo>
                  <a:lnTo>
                    <a:pt x="295" y="39"/>
                  </a:lnTo>
                  <a:lnTo>
                    <a:pt x="275" y="37"/>
                  </a:lnTo>
                  <a:lnTo>
                    <a:pt x="257" y="34"/>
                  </a:lnTo>
                  <a:lnTo>
                    <a:pt x="237" y="32"/>
                  </a:lnTo>
                  <a:lnTo>
                    <a:pt x="217" y="29"/>
                  </a:lnTo>
                  <a:lnTo>
                    <a:pt x="197" y="26"/>
                  </a:lnTo>
                  <a:lnTo>
                    <a:pt x="178" y="22"/>
                  </a:lnTo>
                  <a:lnTo>
                    <a:pt x="158" y="19"/>
                  </a:lnTo>
                  <a:lnTo>
                    <a:pt x="138" y="17"/>
                  </a:lnTo>
                  <a:lnTo>
                    <a:pt x="118" y="16"/>
                  </a:lnTo>
                  <a:lnTo>
                    <a:pt x="99" y="15"/>
                  </a:lnTo>
                  <a:lnTo>
                    <a:pt x="79" y="15"/>
                  </a:lnTo>
                  <a:lnTo>
                    <a:pt x="59" y="17"/>
                  </a:lnTo>
                  <a:lnTo>
                    <a:pt x="39" y="20"/>
                  </a:lnTo>
                  <a:lnTo>
                    <a:pt x="20" y="26"/>
                  </a:lnTo>
                  <a:lnTo>
                    <a:pt x="0" y="32"/>
                  </a:lnTo>
                  <a:lnTo>
                    <a:pt x="18" y="22"/>
                  </a:lnTo>
                  <a:lnTo>
                    <a:pt x="36" y="14"/>
                  </a:lnTo>
                  <a:lnTo>
                    <a:pt x="55" y="8"/>
                  </a:lnTo>
                  <a:lnTo>
                    <a:pt x="75" y="4"/>
                  </a:lnTo>
                  <a:lnTo>
                    <a:pt x="95" y="1"/>
                  </a:lnTo>
                  <a:lnTo>
                    <a:pt x="116" y="0"/>
                  </a:lnTo>
                  <a:lnTo>
                    <a:pt x="136" y="0"/>
                  </a:lnTo>
                  <a:lnTo>
                    <a:pt x="157" y="1"/>
                  </a:lnTo>
                  <a:lnTo>
                    <a:pt x="178" y="5"/>
                  </a:lnTo>
                  <a:lnTo>
                    <a:pt x="199" y="8"/>
                  </a:lnTo>
                  <a:lnTo>
                    <a:pt x="219" y="12"/>
                  </a:lnTo>
                  <a:lnTo>
                    <a:pt x="239" y="17"/>
                  </a:lnTo>
                  <a:lnTo>
                    <a:pt x="259" y="22"/>
                  </a:lnTo>
                  <a:lnTo>
                    <a:pt x="278" y="28"/>
                  </a:lnTo>
                  <a:lnTo>
                    <a:pt x="296" y="33"/>
                  </a:lnTo>
                  <a:lnTo>
                    <a:pt x="314" y="39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90" name="AutoShape 40">
              <a:extLst>
                <a:ext uri="{FF2B5EF4-FFF2-40B4-BE49-F238E27FC236}">
                  <a16:creationId xmlns:a16="http://schemas.microsoft.com/office/drawing/2014/main" id="{C278474F-294B-4857-9DEB-4E8A6319512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90" y="600"/>
              <a:ext cx="726" cy="254"/>
            </a:xfrm>
            <a:custGeom>
              <a:avLst/>
              <a:gdLst>
                <a:gd name="T0" fmla="*/ 126 w 1712"/>
                <a:gd name="T1" fmla="*/ 6 h 634"/>
                <a:gd name="T2" fmla="*/ 122 w 1712"/>
                <a:gd name="T3" fmla="*/ 13 h 634"/>
                <a:gd name="T4" fmla="*/ 118 w 1712"/>
                <a:gd name="T5" fmla="*/ 20 h 634"/>
                <a:gd name="T6" fmla="*/ 101 w 1712"/>
                <a:gd name="T7" fmla="*/ 41 h 634"/>
                <a:gd name="T8" fmla="*/ 84 w 1712"/>
                <a:gd name="T9" fmla="*/ 38 h 634"/>
                <a:gd name="T10" fmla="*/ 69 w 1712"/>
                <a:gd name="T11" fmla="*/ 36 h 634"/>
                <a:gd name="T12" fmla="*/ 57 w 1712"/>
                <a:gd name="T13" fmla="*/ 38 h 634"/>
                <a:gd name="T14" fmla="*/ 63 w 1712"/>
                <a:gd name="T15" fmla="*/ 28 h 634"/>
                <a:gd name="T16" fmla="*/ 61 w 1712"/>
                <a:gd name="T17" fmla="*/ 28 h 634"/>
                <a:gd name="T18" fmla="*/ 55 w 1712"/>
                <a:gd name="T19" fmla="*/ 38 h 634"/>
                <a:gd name="T20" fmla="*/ 50 w 1712"/>
                <a:gd name="T21" fmla="*/ 39 h 634"/>
                <a:gd name="T22" fmla="*/ 44 w 1712"/>
                <a:gd name="T23" fmla="*/ 37 h 634"/>
                <a:gd name="T24" fmla="*/ 30 w 1712"/>
                <a:gd name="T25" fmla="*/ 36 h 634"/>
                <a:gd name="T26" fmla="*/ 16 w 1712"/>
                <a:gd name="T27" fmla="*/ 37 h 634"/>
                <a:gd name="T28" fmla="*/ 1 w 1712"/>
                <a:gd name="T29" fmla="*/ 36 h 634"/>
                <a:gd name="T30" fmla="*/ 5 w 1712"/>
                <a:gd name="T31" fmla="*/ 31 h 634"/>
                <a:gd name="T32" fmla="*/ 11 w 1712"/>
                <a:gd name="T33" fmla="*/ 26 h 634"/>
                <a:gd name="T34" fmla="*/ 17 w 1712"/>
                <a:gd name="T35" fmla="*/ 20 h 634"/>
                <a:gd name="T36" fmla="*/ 21 w 1712"/>
                <a:gd name="T37" fmla="*/ 17 h 634"/>
                <a:gd name="T38" fmla="*/ 25 w 1712"/>
                <a:gd name="T39" fmla="*/ 18 h 634"/>
                <a:gd name="T40" fmla="*/ 30 w 1712"/>
                <a:gd name="T41" fmla="*/ 17 h 634"/>
                <a:gd name="T42" fmla="*/ 31 w 1712"/>
                <a:gd name="T43" fmla="*/ 13 h 634"/>
                <a:gd name="T44" fmla="*/ 26 w 1712"/>
                <a:gd name="T45" fmla="*/ 12 h 634"/>
                <a:gd name="T46" fmla="*/ 24 w 1712"/>
                <a:gd name="T47" fmla="*/ 10 h 634"/>
                <a:gd name="T48" fmla="*/ 24 w 1712"/>
                <a:gd name="T49" fmla="*/ 8 h 634"/>
                <a:gd name="T50" fmla="*/ 28 w 1712"/>
                <a:gd name="T51" fmla="*/ 6 h 634"/>
                <a:gd name="T52" fmla="*/ 32 w 1712"/>
                <a:gd name="T53" fmla="*/ 6 h 634"/>
                <a:gd name="T54" fmla="*/ 36 w 1712"/>
                <a:gd name="T55" fmla="*/ 8 h 634"/>
                <a:gd name="T56" fmla="*/ 39 w 1712"/>
                <a:gd name="T57" fmla="*/ 11 h 634"/>
                <a:gd name="T58" fmla="*/ 44 w 1712"/>
                <a:gd name="T59" fmla="*/ 13 h 634"/>
                <a:gd name="T60" fmla="*/ 49 w 1712"/>
                <a:gd name="T61" fmla="*/ 14 h 634"/>
                <a:gd name="T62" fmla="*/ 53 w 1712"/>
                <a:gd name="T63" fmla="*/ 14 h 634"/>
                <a:gd name="T64" fmla="*/ 58 w 1712"/>
                <a:gd name="T65" fmla="*/ 14 h 634"/>
                <a:gd name="T66" fmla="*/ 63 w 1712"/>
                <a:gd name="T67" fmla="*/ 12 h 634"/>
                <a:gd name="T68" fmla="*/ 68 w 1712"/>
                <a:gd name="T69" fmla="*/ 6 h 634"/>
                <a:gd name="T70" fmla="*/ 72 w 1712"/>
                <a:gd name="T71" fmla="*/ 4 h 634"/>
                <a:gd name="T72" fmla="*/ 75 w 1712"/>
                <a:gd name="T73" fmla="*/ 6 h 634"/>
                <a:gd name="T74" fmla="*/ 73 w 1712"/>
                <a:gd name="T75" fmla="*/ 10 h 634"/>
                <a:gd name="T76" fmla="*/ 67 w 1712"/>
                <a:gd name="T77" fmla="*/ 14 h 634"/>
                <a:gd name="T78" fmla="*/ 59 w 1712"/>
                <a:gd name="T79" fmla="*/ 18 h 634"/>
                <a:gd name="T80" fmla="*/ 53 w 1712"/>
                <a:gd name="T81" fmla="*/ 23 h 634"/>
                <a:gd name="T82" fmla="*/ 53 w 1712"/>
                <a:gd name="T83" fmla="*/ 28 h 634"/>
                <a:gd name="T84" fmla="*/ 57 w 1712"/>
                <a:gd name="T85" fmla="*/ 27 h 634"/>
                <a:gd name="T86" fmla="*/ 61 w 1712"/>
                <a:gd name="T87" fmla="*/ 24 h 634"/>
                <a:gd name="T88" fmla="*/ 65 w 1712"/>
                <a:gd name="T89" fmla="*/ 23 h 634"/>
                <a:gd name="T90" fmla="*/ 70 w 1712"/>
                <a:gd name="T91" fmla="*/ 25 h 634"/>
                <a:gd name="T92" fmla="*/ 76 w 1712"/>
                <a:gd name="T93" fmla="*/ 26 h 634"/>
                <a:gd name="T94" fmla="*/ 81 w 1712"/>
                <a:gd name="T95" fmla="*/ 25 h 634"/>
                <a:gd name="T96" fmla="*/ 84 w 1712"/>
                <a:gd name="T97" fmla="*/ 21 h 634"/>
                <a:gd name="T98" fmla="*/ 88 w 1712"/>
                <a:gd name="T99" fmla="*/ 18 h 634"/>
                <a:gd name="T100" fmla="*/ 87 w 1712"/>
                <a:gd name="T101" fmla="*/ 11 h 634"/>
                <a:gd name="T102" fmla="*/ 79 w 1712"/>
                <a:gd name="T103" fmla="*/ 9 h 634"/>
                <a:gd name="T104" fmla="*/ 87 w 1712"/>
                <a:gd name="T105" fmla="*/ 9 h 634"/>
                <a:gd name="T106" fmla="*/ 92 w 1712"/>
                <a:gd name="T107" fmla="*/ 14 h 634"/>
                <a:gd name="T108" fmla="*/ 95 w 1712"/>
                <a:gd name="T109" fmla="*/ 15 h 634"/>
                <a:gd name="T110" fmla="*/ 101 w 1712"/>
                <a:gd name="T111" fmla="*/ 10 h 634"/>
                <a:gd name="T112" fmla="*/ 106 w 1712"/>
                <a:gd name="T113" fmla="*/ 4 h 634"/>
                <a:gd name="T114" fmla="*/ 109 w 1712"/>
                <a:gd name="T115" fmla="*/ 2 h 634"/>
                <a:gd name="T116" fmla="*/ 117 w 1712"/>
                <a:gd name="T117" fmla="*/ 2 h 634"/>
                <a:gd name="T118" fmla="*/ 125 w 1712"/>
                <a:gd name="T119" fmla="*/ 1 h 6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2"/>
                <a:gd name="T181" fmla="*/ 0 h 634"/>
                <a:gd name="T182" fmla="*/ 1712 w 1712"/>
                <a:gd name="T183" fmla="*/ 634 h 6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2" h="634">
                  <a:moveTo>
                    <a:pt x="1712" y="0"/>
                  </a:moveTo>
                  <a:lnTo>
                    <a:pt x="1696" y="26"/>
                  </a:lnTo>
                  <a:lnTo>
                    <a:pt x="1681" y="51"/>
                  </a:lnTo>
                  <a:lnTo>
                    <a:pt x="1668" y="76"/>
                  </a:lnTo>
                  <a:lnTo>
                    <a:pt x="1655" y="100"/>
                  </a:lnTo>
                  <a:lnTo>
                    <a:pt x="1643" y="123"/>
                  </a:lnTo>
                  <a:lnTo>
                    <a:pt x="1632" y="145"/>
                  </a:lnTo>
                  <a:lnTo>
                    <a:pt x="1621" y="167"/>
                  </a:lnTo>
                  <a:lnTo>
                    <a:pt x="1611" y="188"/>
                  </a:lnTo>
                  <a:lnTo>
                    <a:pt x="1600" y="208"/>
                  </a:lnTo>
                  <a:lnTo>
                    <a:pt x="1590" y="230"/>
                  </a:lnTo>
                  <a:lnTo>
                    <a:pt x="1581" y="251"/>
                  </a:lnTo>
                  <a:lnTo>
                    <a:pt x="1571" y="273"/>
                  </a:lnTo>
                  <a:lnTo>
                    <a:pt x="1561" y="295"/>
                  </a:lnTo>
                  <a:lnTo>
                    <a:pt x="1550" y="318"/>
                  </a:lnTo>
                  <a:lnTo>
                    <a:pt x="1541" y="341"/>
                  </a:lnTo>
                  <a:lnTo>
                    <a:pt x="1530" y="365"/>
                  </a:lnTo>
                  <a:lnTo>
                    <a:pt x="1410" y="611"/>
                  </a:lnTo>
                  <a:lnTo>
                    <a:pt x="1364" y="625"/>
                  </a:lnTo>
                  <a:lnTo>
                    <a:pt x="1319" y="633"/>
                  </a:lnTo>
                  <a:lnTo>
                    <a:pt x="1275" y="634"/>
                  </a:lnTo>
                  <a:lnTo>
                    <a:pt x="1231" y="630"/>
                  </a:lnTo>
                  <a:lnTo>
                    <a:pt x="1188" y="622"/>
                  </a:lnTo>
                  <a:lnTo>
                    <a:pt x="1147" y="611"/>
                  </a:lnTo>
                  <a:lnTo>
                    <a:pt x="1105" y="599"/>
                  </a:lnTo>
                  <a:lnTo>
                    <a:pt x="1063" y="586"/>
                  </a:lnTo>
                  <a:lnTo>
                    <a:pt x="1023" y="575"/>
                  </a:lnTo>
                  <a:lnTo>
                    <a:pt x="982" y="565"/>
                  </a:lnTo>
                  <a:lnTo>
                    <a:pt x="941" y="558"/>
                  </a:lnTo>
                  <a:lnTo>
                    <a:pt x="901" y="556"/>
                  </a:lnTo>
                  <a:lnTo>
                    <a:pt x="860" y="560"/>
                  </a:lnTo>
                  <a:lnTo>
                    <a:pt x="821" y="569"/>
                  </a:lnTo>
                  <a:lnTo>
                    <a:pt x="780" y="588"/>
                  </a:lnTo>
                  <a:lnTo>
                    <a:pt x="739" y="616"/>
                  </a:lnTo>
                  <a:lnTo>
                    <a:pt x="748" y="585"/>
                  </a:lnTo>
                  <a:lnTo>
                    <a:pt x="759" y="554"/>
                  </a:lnTo>
                  <a:lnTo>
                    <a:pt x="775" y="524"/>
                  </a:lnTo>
                  <a:lnTo>
                    <a:pt x="791" y="496"/>
                  </a:lnTo>
                  <a:lnTo>
                    <a:pt x="807" y="467"/>
                  </a:lnTo>
                  <a:lnTo>
                    <a:pt x="824" y="439"/>
                  </a:lnTo>
                  <a:lnTo>
                    <a:pt x="838" y="411"/>
                  </a:lnTo>
                  <a:lnTo>
                    <a:pt x="851" y="383"/>
                  </a:lnTo>
                  <a:lnTo>
                    <a:pt x="848" y="381"/>
                  </a:lnTo>
                  <a:lnTo>
                    <a:pt x="828" y="407"/>
                  </a:lnTo>
                  <a:lnTo>
                    <a:pt x="809" y="437"/>
                  </a:lnTo>
                  <a:lnTo>
                    <a:pt x="790" y="467"/>
                  </a:lnTo>
                  <a:lnTo>
                    <a:pt x="772" y="498"/>
                  </a:lnTo>
                  <a:lnTo>
                    <a:pt x="755" y="531"/>
                  </a:lnTo>
                  <a:lnTo>
                    <a:pt x="737" y="563"/>
                  </a:lnTo>
                  <a:lnTo>
                    <a:pt x="721" y="594"/>
                  </a:lnTo>
                  <a:lnTo>
                    <a:pt x="704" y="623"/>
                  </a:lnTo>
                  <a:lnTo>
                    <a:pt x="693" y="621"/>
                  </a:lnTo>
                  <a:lnTo>
                    <a:pt x="682" y="617"/>
                  </a:lnTo>
                  <a:lnTo>
                    <a:pt x="670" y="611"/>
                  </a:lnTo>
                  <a:lnTo>
                    <a:pt x="659" y="605"/>
                  </a:lnTo>
                  <a:lnTo>
                    <a:pt x="647" y="599"/>
                  </a:lnTo>
                  <a:lnTo>
                    <a:pt x="635" y="594"/>
                  </a:lnTo>
                  <a:lnTo>
                    <a:pt x="624" y="589"/>
                  </a:lnTo>
                  <a:lnTo>
                    <a:pt x="613" y="587"/>
                  </a:lnTo>
                  <a:lnTo>
                    <a:pt x="577" y="575"/>
                  </a:lnTo>
                  <a:lnTo>
                    <a:pt x="541" y="567"/>
                  </a:lnTo>
                  <a:lnTo>
                    <a:pt x="505" y="562"/>
                  </a:lnTo>
                  <a:lnTo>
                    <a:pt x="468" y="558"/>
                  </a:lnTo>
                  <a:lnTo>
                    <a:pt x="432" y="557"/>
                  </a:lnTo>
                  <a:lnTo>
                    <a:pt x="396" y="558"/>
                  </a:lnTo>
                  <a:lnTo>
                    <a:pt x="360" y="560"/>
                  </a:lnTo>
                  <a:lnTo>
                    <a:pt x="324" y="562"/>
                  </a:lnTo>
                  <a:lnTo>
                    <a:pt x="287" y="565"/>
                  </a:lnTo>
                  <a:lnTo>
                    <a:pt x="250" y="568"/>
                  </a:lnTo>
                  <a:lnTo>
                    <a:pt x="213" y="571"/>
                  </a:lnTo>
                  <a:lnTo>
                    <a:pt x="174" y="572"/>
                  </a:lnTo>
                  <a:lnTo>
                    <a:pt x="136" y="571"/>
                  </a:lnTo>
                  <a:lnTo>
                    <a:pt x="97" y="569"/>
                  </a:lnTo>
                  <a:lnTo>
                    <a:pt x="58" y="564"/>
                  </a:lnTo>
                  <a:lnTo>
                    <a:pt x="17" y="557"/>
                  </a:lnTo>
                  <a:lnTo>
                    <a:pt x="0" y="546"/>
                  </a:lnTo>
                  <a:lnTo>
                    <a:pt x="17" y="530"/>
                  </a:lnTo>
                  <a:lnTo>
                    <a:pt x="34" y="515"/>
                  </a:lnTo>
                  <a:lnTo>
                    <a:pt x="50" y="498"/>
                  </a:lnTo>
                  <a:lnTo>
                    <a:pt x="67" y="482"/>
                  </a:lnTo>
                  <a:lnTo>
                    <a:pt x="83" y="465"/>
                  </a:lnTo>
                  <a:lnTo>
                    <a:pt x="99" y="448"/>
                  </a:lnTo>
                  <a:lnTo>
                    <a:pt x="115" y="431"/>
                  </a:lnTo>
                  <a:lnTo>
                    <a:pt x="130" y="414"/>
                  </a:lnTo>
                  <a:lnTo>
                    <a:pt x="146" y="396"/>
                  </a:lnTo>
                  <a:lnTo>
                    <a:pt x="161" y="378"/>
                  </a:lnTo>
                  <a:lnTo>
                    <a:pt x="176" y="360"/>
                  </a:lnTo>
                  <a:lnTo>
                    <a:pt x="192" y="342"/>
                  </a:lnTo>
                  <a:lnTo>
                    <a:pt x="207" y="323"/>
                  </a:lnTo>
                  <a:lnTo>
                    <a:pt x="223" y="304"/>
                  </a:lnTo>
                  <a:lnTo>
                    <a:pt x="237" y="284"/>
                  </a:lnTo>
                  <a:lnTo>
                    <a:pt x="252" y="264"/>
                  </a:lnTo>
                  <a:lnTo>
                    <a:pt x="260" y="259"/>
                  </a:lnTo>
                  <a:lnTo>
                    <a:pt x="269" y="257"/>
                  </a:lnTo>
                  <a:lnTo>
                    <a:pt x="277" y="259"/>
                  </a:lnTo>
                  <a:lnTo>
                    <a:pt x="287" y="263"/>
                  </a:lnTo>
                  <a:lnTo>
                    <a:pt x="297" y="269"/>
                  </a:lnTo>
                  <a:lnTo>
                    <a:pt x="308" y="274"/>
                  </a:lnTo>
                  <a:lnTo>
                    <a:pt x="319" y="279"/>
                  </a:lnTo>
                  <a:lnTo>
                    <a:pt x="330" y="280"/>
                  </a:lnTo>
                  <a:lnTo>
                    <a:pt x="343" y="279"/>
                  </a:lnTo>
                  <a:lnTo>
                    <a:pt x="356" y="278"/>
                  </a:lnTo>
                  <a:lnTo>
                    <a:pt x="370" y="274"/>
                  </a:lnTo>
                  <a:lnTo>
                    <a:pt x="383" y="269"/>
                  </a:lnTo>
                  <a:lnTo>
                    <a:pt x="394" y="262"/>
                  </a:lnTo>
                  <a:lnTo>
                    <a:pt x="405" y="254"/>
                  </a:lnTo>
                  <a:lnTo>
                    <a:pt x="412" y="245"/>
                  </a:lnTo>
                  <a:lnTo>
                    <a:pt x="418" y="233"/>
                  </a:lnTo>
                  <a:lnTo>
                    <a:pt x="416" y="215"/>
                  </a:lnTo>
                  <a:lnTo>
                    <a:pt x="408" y="203"/>
                  </a:lnTo>
                  <a:lnTo>
                    <a:pt x="397" y="196"/>
                  </a:lnTo>
                  <a:lnTo>
                    <a:pt x="383" y="193"/>
                  </a:lnTo>
                  <a:lnTo>
                    <a:pt x="369" y="192"/>
                  </a:lnTo>
                  <a:lnTo>
                    <a:pt x="353" y="192"/>
                  </a:lnTo>
                  <a:lnTo>
                    <a:pt x="339" y="190"/>
                  </a:lnTo>
                  <a:lnTo>
                    <a:pt x="327" y="186"/>
                  </a:lnTo>
                  <a:lnTo>
                    <a:pt x="317" y="179"/>
                  </a:lnTo>
                  <a:lnTo>
                    <a:pt x="311" y="172"/>
                  </a:lnTo>
                  <a:lnTo>
                    <a:pt x="310" y="168"/>
                  </a:lnTo>
                  <a:lnTo>
                    <a:pt x="311" y="163"/>
                  </a:lnTo>
                  <a:lnTo>
                    <a:pt x="315" y="158"/>
                  </a:lnTo>
                  <a:lnTo>
                    <a:pt x="317" y="151"/>
                  </a:lnTo>
                  <a:lnTo>
                    <a:pt x="319" y="143"/>
                  </a:lnTo>
                  <a:lnTo>
                    <a:pt x="318" y="129"/>
                  </a:lnTo>
                  <a:lnTo>
                    <a:pt x="319" y="125"/>
                  </a:lnTo>
                  <a:lnTo>
                    <a:pt x="324" y="114"/>
                  </a:lnTo>
                  <a:lnTo>
                    <a:pt x="332" y="101"/>
                  </a:lnTo>
                  <a:lnTo>
                    <a:pt x="347" y="89"/>
                  </a:lnTo>
                  <a:lnTo>
                    <a:pt x="359" y="88"/>
                  </a:lnTo>
                  <a:lnTo>
                    <a:pt x="370" y="88"/>
                  </a:lnTo>
                  <a:lnTo>
                    <a:pt x="381" y="88"/>
                  </a:lnTo>
                  <a:lnTo>
                    <a:pt x="390" y="89"/>
                  </a:lnTo>
                  <a:lnTo>
                    <a:pt x="400" y="91"/>
                  </a:lnTo>
                  <a:lnTo>
                    <a:pt x="410" y="93"/>
                  </a:lnTo>
                  <a:lnTo>
                    <a:pt x="419" y="98"/>
                  </a:lnTo>
                  <a:lnTo>
                    <a:pt x="427" y="102"/>
                  </a:lnTo>
                  <a:lnTo>
                    <a:pt x="437" y="110"/>
                  </a:lnTo>
                  <a:lnTo>
                    <a:pt x="446" y="117"/>
                  </a:lnTo>
                  <a:lnTo>
                    <a:pt x="456" y="125"/>
                  </a:lnTo>
                  <a:lnTo>
                    <a:pt x="466" y="133"/>
                  </a:lnTo>
                  <a:lnTo>
                    <a:pt x="476" y="141"/>
                  </a:lnTo>
                  <a:lnTo>
                    <a:pt x="486" y="149"/>
                  </a:lnTo>
                  <a:lnTo>
                    <a:pt x="496" y="157"/>
                  </a:lnTo>
                  <a:lnTo>
                    <a:pt x="506" y="164"/>
                  </a:lnTo>
                  <a:lnTo>
                    <a:pt x="517" y="172"/>
                  </a:lnTo>
                  <a:lnTo>
                    <a:pt x="527" y="179"/>
                  </a:lnTo>
                  <a:lnTo>
                    <a:pt x="539" y="185"/>
                  </a:lnTo>
                  <a:lnTo>
                    <a:pt x="551" y="192"/>
                  </a:lnTo>
                  <a:lnTo>
                    <a:pt x="563" y="199"/>
                  </a:lnTo>
                  <a:lnTo>
                    <a:pt x="576" y="204"/>
                  </a:lnTo>
                  <a:lnTo>
                    <a:pt x="590" y="208"/>
                  </a:lnTo>
                  <a:lnTo>
                    <a:pt x="604" y="213"/>
                  </a:lnTo>
                  <a:lnTo>
                    <a:pt x="617" y="216"/>
                  </a:lnTo>
                  <a:lnTo>
                    <a:pt x="630" y="218"/>
                  </a:lnTo>
                  <a:lnTo>
                    <a:pt x="642" y="220"/>
                  </a:lnTo>
                  <a:lnTo>
                    <a:pt x="654" y="223"/>
                  </a:lnTo>
                  <a:lnTo>
                    <a:pt x="665" y="225"/>
                  </a:lnTo>
                  <a:lnTo>
                    <a:pt x="677" y="226"/>
                  </a:lnTo>
                  <a:lnTo>
                    <a:pt x="688" y="227"/>
                  </a:lnTo>
                  <a:lnTo>
                    <a:pt x="700" y="227"/>
                  </a:lnTo>
                  <a:lnTo>
                    <a:pt x="711" y="226"/>
                  </a:lnTo>
                  <a:lnTo>
                    <a:pt x="723" y="226"/>
                  </a:lnTo>
                  <a:lnTo>
                    <a:pt x="734" y="224"/>
                  </a:lnTo>
                  <a:lnTo>
                    <a:pt x="746" y="222"/>
                  </a:lnTo>
                  <a:lnTo>
                    <a:pt x="757" y="219"/>
                  </a:lnTo>
                  <a:lnTo>
                    <a:pt x="769" y="216"/>
                  </a:lnTo>
                  <a:lnTo>
                    <a:pt x="781" y="212"/>
                  </a:lnTo>
                  <a:lnTo>
                    <a:pt x="793" y="206"/>
                  </a:lnTo>
                  <a:lnTo>
                    <a:pt x="810" y="194"/>
                  </a:lnTo>
                  <a:lnTo>
                    <a:pt x="826" y="181"/>
                  </a:lnTo>
                  <a:lnTo>
                    <a:pt x="841" y="167"/>
                  </a:lnTo>
                  <a:lnTo>
                    <a:pt x="856" y="150"/>
                  </a:lnTo>
                  <a:lnTo>
                    <a:pt x="869" y="133"/>
                  </a:lnTo>
                  <a:lnTo>
                    <a:pt x="880" y="114"/>
                  </a:lnTo>
                  <a:lnTo>
                    <a:pt x="889" y="94"/>
                  </a:lnTo>
                  <a:lnTo>
                    <a:pt x="896" y="74"/>
                  </a:lnTo>
                  <a:lnTo>
                    <a:pt x="906" y="68"/>
                  </a:lnTo>
                  <a:lnTo>
                    <a:pt x="917" y="65"/>
                  </a:lnTo>
                  <a:lnTo>
                    <a:pt x="928" y="65"/>
                  </a:lnTo>
                  <a:lnTo>
                    <a:pt x="939" y="67"/>
                  </a:lnTo>
                  <a:lnTo>
                    <a:pt x="951" y="70"/>
                  </a:lnTo>
                  <a:lnTo>
                    <a:pt x="962" y="74"/>
                  </a:lnTo>
                  <a:lnTo>
                    <a:pt x="973" y="79"/>
                  </a:lnTo>
                  <a:lnTo>
                    <a:pt x="984" y="83"/>
                  </a:lnTo>
                  <a:lnTo>
                    <a:pt x="986" y="95"/>
                  </a:lnTo>
                  <a:lnTo>
                    <a:pt x="984" y="107"/>
                  </a:lnTo>
                  <a:lnTo>
                    <a:pt x="980" y="119"/>
                  </a:lnTo>
                  <a:lnTo>
                    <a:pt x="972" y="130"/>
                  </a:lnTo>
                  <a:lnTo>
                    <a:pt x="963" y="141"/>
                  </a:lnTo>
                  <a:lnTo>
                    <a:pt x="955" y="154"/>
                  </a:lnTo>
                  <a:lnTo>
                    <a:pt x="947" y="166"/>
                  </a:lnTo>
                  <a:lnTo>
                    <a:pt x="939" y="178"/>
                  </a:lnTo>
                  <a:lnTo>
                    <a:pt x="918" y="186"/>
                  </a:lnTo>
                  <a:lnTo>
                    <a:pt x="897" y="197"/>
                  </a:lnTo>
                  <a:lnTo>
                    <a:pt x="876" y="209"/>
                  </a:lnTo>
                  <a:lnTo>
                    <a:pt x="854" y="222"/>
                  </a:lnTo>
                  <a:lnTo>
                    <a:pt x="832" y="235"/>
                  </a:lnTo>
                  <a:lnTo>
                    <a:pt x="811" y="250"/>
                  </a:lnTo>
                  <a:lnTo>
                    <a:pt x="790" y="264"/>
                  </a:lnTo>
                  <a:lnTo>
                    <a:pt x="771" y="281"/>
                  </a:lnTo>
                  <a:lnTo>
                    <a:pt x="753" y="297"/>
                  </a:lnTo>
                  <a:lnTo>
                    <a:pt x="736" y="314"/>
                  </a:lnTo>
                  <a:lnTo>
                    <a:pt x="721" y="330"/>
                  </a:lnTo>
                  <a:lnTo>
                    <a:pt x="708" y="348"/>
                  </a:lnTo>
                  <a:lnTo>
                    <a:pt x="697" y="365"/>
                  </a:lnTo>
                  <a:lnTo>
                    <a:pt x="688" y="383"/>
                  </a:lnTo>
                  <a:lnTo>
                    <a:pt x="682" y="400"/>
                  </a:lnTo>
                  <a:lnTo>
                    <a:pt x="679" y="418"/>
                  </a:lnTo>
                  <a:lnTo>
                    <a:pt x="687" y="429"/>
                  </a:lnTo>
                  <a:lnTo>
                    <a:pt x="697" y="433"/>
                  </a:lnTo>
                  <a:lnTo>
                    <a:pt x="707" y="434"/>
                  </a:lnTo>
                  <a:lnTo>
                    <a:pt x="717" y="431"/>
                  </a:lnTo>
                  <a:lnTo>
                    <a:pt x="728" y="427"/>
                  </a:lnTo>
                  <a:lnTo>
                    <a:pt x="738" y="421"/>
                  </a:lnTo>
                  <a:lnTo>
                    <a:pt x="748" y="416"/>
                  </a:lnTo>
                  <a:lnTo>
                    <a:pt x="756" y="411"/>
                  </a:lnTo>
                  <a:lnTo>
                    <a:pt x="769" y="404"/>
                  </a:lnTo>
                  <a:lnTo>
                    <a:pt x="780" y="394"/>
                  </a:lnTo>
                  <a:lnTo>
                    <a:pt x="792" y="382"/>
                  </a:lnTo>
                  <a:lnTo>
                    <a:pt x="803" y="369"/>
                  </a:lnTo>
                  <a:lnTo>
                    <a:pt x="814" y="358"/>
                  </a:lnTo>
                  <a:lnTo>
                    <a:pt x="826" y="349"/>
                  </a:lnTo>
                  <a:lnTo>
                    <a:pt x="839" y="344"/>
                  </a:lnTo>
                  <a:lnTo>
                    <a:pt x="854" y="346"/>
                  </a:lnTo>
                  <a:lnTo>
                    <a:pt x="857" y="364"/>
                  </a:lnTo>
                  <a:lnTo>
                    <a:pt x="865" y="375"/>
                  </a:lnTo>
                  <a:lnTo>
                    <a:pt x="877" y="383"/>
                  </a:lnTo>
                  <a:lnTo>
                    <a:pt x="892" y="386"/>
                  </a:lnTo>
                  <a:lnTo>
                    <a:pt x="908" y="388"/>
                  </a:lnTo>
                  <a:lnTo>
                    <a:pt x="925" y="391"/>
                  </a:lnTo>
                  <a:lnTo>
                    <a:pt x="940" y="394"/>
                  </a:lnTo>
                  <a:lnTo>
                    <a:pt x="953" y="400"/>
                  </a:lnTo>
                  <a:lnTo>
                    <a:pt x="965" y="399"/>
                  </a:lnTo>
                  <a:lnTo>
                    <a:pt x="979" y="402"/>
                  </a:lnTo>
                  <a:lnTo>
                    <a:pt x="992" y="404"/>
                  </a:lnTo>
                  <a:lnTo>
                    <a:pt x="1005" y="407"/>
                  </a:lnTo>
                  <a:lnTo>
                    <a:pt x="1018" y="408"/>
                  </a:lnTo>
                  <a:lnTo>
                    <a:pt x="1031" y="407"/>
                  </a:lnTo>
                  <a:lnTo>
                    <a:pt x="1042" y="402"/>
                  </a:lnTo>
                  <a:lnTo>
                    <a:pt x="1053" y="392"/>
                  </a:lnTo>
                  <a:lnTo>
                    <a:pt x="1064" y="376"/>
                  </a:lnTo>
                  <a:lnTo>
                    <a:pt x="1073" y="362"/>
                  </a:lnTo>
                  <a:lnTo>
                    <a:pt x="1079" y="346"/>
                  </a:lnTo>
                  <a:lnTo>
                    <a:pt x="1079" y="329"/>
                  </a:lnTo>
                  <a:lnTo>
                    <a:pt x="1094" y="323"/>
                  </a:lnTo>
                  <a:lnTo>
                    <a:pt x="1108" y="316"/>
                  </a:lnTo>
                  <a:lnTo>
                    <a:pt x="1119" y="307"/>
                  </a:lnTo>
                  <a:lnTo>
                    <a:pt x="1130" y="297"/>
                  </a:lnTo>
                  <a:lnTo>
                    <a:pt x="1139" y="286"/>
                  </a:lnTo>
                  <a:lnTo>
                    <a:pt x="1148" y="275"/>
                  </a:lnTo>
                  <a:lnTo>
                    <a:pt x="1155" y="263"/>
                  </a:lnTo>
                  <a:lnTo>
                    <a:pt x="1162" y="250"/>
                  </a:lnTo>
                  <a:lnTo>
                    <a:pt x="1162" y="220"/>
                  </a:lnTo>
                  <a:lnTo>
                    <a:pt x="1151" y="196"/>
                  </a:lnTo>
                  <a:lnTo>
                    <a:pt x="1132" y="175"/>
                  </a:lnTo>
                  <a:lnTo>
                    <a:pt x="1108" y="160"/>
                  </a:lnTo>
                  <a:lnTo>
                    <a:pt x="1084" y="149"/>
                  </a:lnTo>
                  <a:lnTo>
                    <a:pt x="1063" y="140"/>
                  </a:lnTo>
                  <a:lnTo>
                    <a:pt x="1047" y="136"/>
                  </a:lnTo>
                  <a:lnTo>
                    <a:pt x="1041" y="135"/>
                  </a:lnTo>
                  <a:lnTo>
                    <a:pt x="1060" y="128"/>
                  </a:lnTo>
                  <a:lnTo>
                    <a:pt x="1079" y="126"/>
                  </a:lnTo>
                  <a:lnTo>
                    <a:pt x="1097" y="128"/>
                  </a:lnTo>
                  <a:lnTo>
                    <a:pt x="1116" y="134"/>
                  </a:lnTo>
                  <a:lnTo>
                    <a:pt x="1133" y="141"/>
                  </a:lnTo>
                  <a:lnTo>
                    <a:pt x="1151" y="150"/>
                  </a:lnTo>
                  <a:lnTo>
                    <a:pt x="1167" y="161"/>
                  </a:lnTo>
                  <a:lnTo>
                    <a:pt x="1182" y="172"/>
                  </a:lnTo>
                  <a:lnTo>
                    <a:pt x="1194" y="192"/>
                  </a:lnTo>
                  <a:lnTo>
                    <a:pt x="1205" y="220"/>
                  </a:lnTo>
                  <a:lnTo>
                    <a:pt x="1211" y="247"/>
                  </a:lnTo>
                  <a:lnTo>
                    <a:pt x="1214" y="258"/>
                  </a:lnTo>
                  <a:lnTo>
                    <a:pt x="1221" y="256"/>
                  </a:lnTo>
                  <a:lnTo>
                    <a:pt x="1230" y="250"/>
                  </a:lnTo>
                  <a:lnTo>
                    <a:pt x="1242" y="240"/>
                  </a:lnTo>
                  <a:lnTo>
                    <a:pt x="1255" y="228"/>
                  </a:lnTo>
                  <a:lnTo>
                    <a:pt x="1269" y="213"/>
                  </a:lnTo>
                  <a:lnTo>
                    <a:pt x="1284" y="195"/>
                  </a:lnTo>
                  <a:lnTo>
                    <a:pt x="1300" y="177"/>
                  </a:lnTo>
                  <a:lnTo>
                    <a:pt x="1316" y="157"/>
                  </a:lnTo>
                  <a:lnTo>
                    <a:pt x="1331" y="137"/>
                  </a:lnTo>
                  <a:lnTo>
                    <a:pt x="1345" y="116"/>
                  </a:lnTo>
                  <a:lnTo>
                    <a:pt x="1359" y="98"/>
                  </a:lnTo>
                  <a:lnTo>
                    <a:pt x="1372" y="80"/>
                  </a:lnTo>
                  <a:lnTo>
                    <a:pt x="1382" y="64"/>
                  </a:lnTo>
                  <a:lnTo>
                    <a:pt x="1391" y="49"/>
                  </a:lnTo>
                  <a:lnTo>
                    <a:pt x="1397" y="39"/>
                  </a:lnTo>
                  <a:lnTo>
                    <a:pt x="1400" y="32"/>
                  </a:lnTo>
                  <a:lnTo>
                    <a:pt x="1419" y="25"/>
                  </a:lnTo>
                  <a:lnTo>
                    <a:pt x="1437" y="23"/>
                  </a:lnTo>
                  <a:lnTo>
                    <a:pt x="1458" y="24"/>
                  </a:lnTo>
                  <a:lnTo>
                    <a:pt x="1479" y="26"/>
                  </a:lnTo>
                  <a:lnTo>
                    <a:pt x="1501" y="29"/>
                  </a:lnTo>
                  <a:lnTo>
                    <a:pt x="1522" y="32"/>
                  </a:lnTo>
                  <a:lnTo>
                    <a:pt x="1542" y="33"/>
                  </a:lnTo>
                  <a:lnTo>
                    <a:pt x="1560" y="32"/>
                  </a:lnTo>
                  <a:lnTo>
                    <a:pt x="1580" y="28"/>
                  </a:lnTo>
                  <a:lnTo>
                    <a:pt x="1599" y="24"/>
                  </a:lnTo>
                  <a:lnTo>
                    <a:pt x="1617" y="22"/>
                  </a:lnTo>
                  <a:lnTo>
                    <a:pt x="1635" y="19"/>
                  </a:lnTo>
                  <a:lnTo>
                    <a:pt x="1654" y="15"/>
                  </a:lnTo>
                  <a:lnTo>
                    <a:pt x="1672" y="11"/>
                  </a:lnTo>
                  <a:lnTo>
                    <a:pt x="1691" y="5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5091" name="Picture 42">
            <a:extLst>
              <a:ext uri="{FF2B5EF4-FFF2-40B4-BE49-F238E27FC236}">
                <a16:creationId xmlns:a16="http://schemas.microsoft.com/office/drawing/2014/main" id="{0501A06C-DE4E-41BA-8DF6-6AD40DDA6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652963"/>
            <a:ext cx="15113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92" name="Picture 41">
            <a:extLst>
              <a:ext uri="{FF2B5EF4-FFF2-40B4-BE49-F238E27FC236}">
                <a16:creationId xmlns:a16="http://schemas.microsoft.com/office/drawing/2014/main" id="{71CF6AB4-B4C4-4A5A-8AD7-7F2FF84BA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37063"/>
            <a:ext cx="15605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289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 descr="C:\Users\Елена\Desktop\1502504175_1609-yahta-plyvet-v-shtorm.gif"/>
          <p:cNvPicPr>
            <a:picLocks noChangeAspect="1" noChangeArrowheads="1" noCrop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14908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 -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зуміє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кораблем, коли на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штиль. Але той,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командувати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ним в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небезпечному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плаванні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зобов'язаний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знати,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вітрила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ставити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погожий день,  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в бурю. </a:t>
            </a:r>
          </a:p>
          <a:p>
            <a:pPr algn="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Б. Джонсон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8DDC8B-C0CA-4818-98AD-C979E56DB6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99868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69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104884-6983-40F2-9926-599433C277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2" y="847164"/>
            <a:ext cx="7818870" cy="47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37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51EF40-E8AE-4CB8-8C47-BF63CF8B36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802838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01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F7AADF-14CA-4792-A2FD-72B1746A53AA}"/>
              </a:ext>
            </a:extLst>
          </p:cNvPr>
          <p:cNvSpPr/>
          <p:nvPr/>
        </p:nvSpPr>
        <p:spPr>
          <a:xfrm>
            <a:off x="1115616" y="1905506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• </a:t>
            </a:r>
            <a:r>
              <a:rPr lang="ru-RU" sz="2400" dirty="0" err="1"/>
              <a:t>Оптимальне</a:t>
            </a:r>
            <a:r>
              <a:rPr lang="ru-RU" sz="2400" dirty="0"/>
              <a:t> </a:t>
            </a:r>
            <a:r>
              <a:rPr lang="ru-RU" sz="2400" dirty="0" err="1"/>
              <a:t>співвідношення</a:t>
            </a:r>
            <a:r>
              <a:rPr lang="ru-RU" sz="2400" dirty="0"/>
              <a:t> </a:t>
            </a:r>
            <a:r>
              <a:rPr lang="ru-RU" sz="2400" dirty="0" err="1"/>
              <a:t>синхронних</a:t>
            </a:r>
            <a:r>
              <a:rPr lang="ru-RU" sz="2400" dirty="0"/>
              <a:t> та </a:t>
            </a:r>
            <a:r>
              <a:rPr lang="ru-RU" sz="2400" dirty="0" err="1"/>
              <a:t>асинхронних</a:t>
            </a:r>
            <a:r>
              <a:rPr lang="ru-RU" sz="2400" dirty="0"/>
              <a:t> </a:t>
            </a:r>
            <a:r>
              <a:rPr lang="ru-RU" sz="2400" dirty="0" err="1"/>
              <a:t>уроків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• Онлайн-</a:t>
            </a:r>
            <a:r>
              <a:rPr lang="ru-RU" sz="2400" dirty="0" err="1"/>
              <a:t>інструменти</a:t>
            </a:r>
            <a:r>
              <a:rPr lang="ru-RU" sz="2400" dirty="0"/>
              <a:t> для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учнівства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синхронного та асинхронного </a:t>
            </a:r>
            <a:r>
              <a:rPr lang="ru-RU" sz="2400" dirty="0" err="1"/>
              <a:t>уроків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• Як учителю </a:t>
            </a:r>
            <a:r>
              <a:rPr lang="ru-RU" sz="2400" dirty="0" err="1"/>
              <a:t>уникнути</a:t>
            </a:r>
            <a:r>
              <a:rPr lang="ru-RU" sz="2400" dirty="0"/>
              <a:t> </a:t>
            </a:r>
            <a:r>
              <a:rPr lang="ru-RU" sz="2400" dirty="0" err="1"/>
              <a:t>подвійної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дистанційного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322C1B-736B-4708-92E9-822A30EF0775}"/>
              </a:ext>
            </a:extLst>
          </p:cNvPr>
          <p:cNvSpPr/>
          <p:nvPr/>
        </p:nvSpPr>
        <p:spPr>
          <a:xfrm>
            <a:off x="395536" y="332656"/>
            <a:ext cx="9180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Особливості</a:t>
            </a:r>
            <a:r>
              <a:rPr lang="ru-RU" sz="3200" b="1" dirty="0"/>
              <a:t>, </a:t>
            </a:r>
            <a:r>
              <a:rPr lang="ru-RU" sz="3200" b="1" dirty="0" err="1"/>
              <a:t>які</a:t>
            </a:r>
            <a:r>
              <a:rPr lang="ru-RU" sz="3200" b="1" dirty="0"/>
              <a:t> </a:t>
            </a:r>
            <a:r>
              <a:rPr lang="ru-RU" sz="3200" b="1" dirty="0" err="1"/>
              <a:t>потрібно</a:t>
            </a:r>
            <a:r>
              <a:rPr lang="ru-RU" sz="3200" b="1" dirty="0"/>
              <a:t> </a:t>
            </a:r>
            <a:r>
              <a:rPr lang="ru-RU" sz="3200" b="1" dirty="0" err="1"/>
              <a:t>врахувати</a:t>
            </a:r>
            <a:r>
              <a:rPr lang="ru-RU" sz="3200" b="1" dirty="0"/>
              <a:t> </a:t>
            </a:r>
          </a:p>
          <a:p>
            <a:pPr algn="ctr"/>
            <a:r>
              <a:rPr lang="ru-RU" sz="3200" b="1" dirty="0"/>
              <a:t>перед </a:t>
            </a:r>
            <a:r>
              <a:rPr lang="ru-RU" sz="3200" b="1" dirty="0" err="1"/>
              <a:t>плануванням</a:t>
            </a:r>
            <a:r>
              <a:rPr lang="ru-RU" sz="3200" b="1" dirty="0"/>
              <a:t> онлайн-уроку</a:t>
            </a:r>
          </a:p>
        </p:txBody>
      </p:sp>
    </p:spTree>
    <p:extLst>
      <p:ext uri="{BB962C8B-B14F-4D97-AF65-F5344CB8AC3E}">
        <p14:creationId xmlns:p14="http://schemas.microsoft.com/office/powerpoint/2010/main" val="517922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FFE20-341B-41F2-AF09-A2401798D5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884368" cy="554461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239F23C-2FB9-4CA1-84EB-E0FDA0F4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704856" cy="648072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Структура онлайн уроку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90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04856" cy="648072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Онлайн сервіси в роботі вчителя хімії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97C81F-1B48-4242-AE46-73E059B40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2" t="22505" r="4559" b="22793"/>
          <a:stretch/>
        </p:blipFill>
        <p:spPr>
          <a:xfrm>
            <a:off x="1151620" y="1268760"/>
            <a:ext cx="748883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25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5822280" cy="65365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  вчитися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166927"/>
            <a:ext cx="5805110" cy="91461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вміння розвивати свої здібності, уміння шукати способи дії в нових ситуаціях.</a:t>
            </a:r>
            <a:endParaRPr lang="uk-UA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ртинки уміння розвивати свої здібн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65122"/>
            <a:ext cx="3412116" cy="236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10628" r="18000" b="4058"/>
          <a:stretch/>
        </p:blipFill>
        <p:spPr>
          <a:xfrm flipH="1">
            <a:off x="5436096" y="2246132"/>
            <a:ext cx="3235420" cy="23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9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03F593-FFE8-4017-AD96-FD2827510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1604" y="415131"/>
            <a:ext cx="3528392" cy="63341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uk-UA" altLang="ru-RU" dirty="0">
                <a:solidFill>
                  <a:srgbClr val="003366"/>
                </a:solidFill>
              </a:rPr>
              <a:t>Секрет успіху</a:t>
            </a:r>
            <a:endParaRPr lang="ru-RU" altLang="ru-RU" dirty="0">
              <a:solidFill>
                <a:srgbClr val="003366"/>
              </a:solidFill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FC5F6A1-F0DB-46FB-A487-B8F878A447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602419"/>
            <a:ext cx="4038600" cy="4525963"/>
          </a:xfrm>
        </p:spPr>
        <p:txBody>
          <a:bodyPr/>
          <a:lstStyle/>
          <a:p>
            <a:pPr eaLnBrk="1" hangingPunct="1"/>
            <a:r>
              <a:rPr lang="uk-UA" altLang="ru-RU" sz="2400" dirty="0">
                <a:solidFill>
                  <a:schemeClr val="tx2"/>
                </a:solidFill>
              </a:rPr>
              <a:t>Задумайте число</a:t>
            </a:r>
          </a:p>
          <a:p>
            <a:pPr eaLnBrk="1" hangingPunct="1"/>
            <a:r>
              <a:rPr lang="uk-UA" altLang="ru-RU" sz="2400" dirty="0">
                <a:solidFill>
                  <a:schemeClr val="tx2"/>
                </a:solidFill>
              </a:rPr>
              <a:t>Додайте стільки ж</a:t>
            </a:r>
          </a:p>
          <a:p>
            <a:pPr eaLnBrk="1" hangingPunct="1"/>
            <a:r>
              <a:rPr lang="uk-UA" altLang="ru-RU" sz="2400" dirty="0">
                <a:solidFill>
                  <a:schemeClr val="tx2"/>
                </a:solidFill>
              </a:rPr>
              <a:t>Додайте 10</a:t>
            </a:r>
          </a:p>
          <a:p>
            <a:pPr eaLnBrk="1" hangingPunct="1"/>
            <a:r>
              <a:rPr lang="uk-UA" altLang="ru-RU" sz="2400" dirty="0">
                <a:solidFill>
                  <a:schemeClr val="tx2"/>
                </a:solidFill>
              </a:rPr>
              <a:t>Розділіть на 2</a:t>
            </a:r>
          </a:p>
          <a:p>
            <a:pPr eaLnBrk="1" hangingPunct="1"/>
            <a:r>
              <a:rPr lang="uk-UA" altLang="ru-RU" sz="2400" dirty="0">
                <a:solidFill>
                  <a:schemeClr val="tx2"/>
                </a:solidFill>
              </a:rPr>
              <a:t>Відніміть задумане число</a:t>
            </a:r>
          </a:p>
          <a:p>
            <a:pPr eaLnBrk="1" hangingPunct="1"/>
            <a:endParaRPr lang="uk-UA" altLang="ru-RU" sz="2400" dirty="0">
              <a:solidFill>
                <a:schemeClr val="tx2"/>
              </a:solidFill>
            </a:endParaRPr>
          </a:p>
          <a:p>
            <a:pPr eaLnBrk="1" hangingPunct="1"/>
            <a:endParaRPr lang="uk-UA" altLang="ru-RU" sz="2400" dirty="0">
              <a:solidFill>
                <a:schemeClr val="tx2"/>
              </a:solidFill>
            </a:endParaRPr>
          </a:p>
        </p:txBody>
      </p:sp>
      <p:pic>
        <p:nvPicPr>
          <p:cNvPr id="7173" name="Picture 6" descr="Картинки по запросу картинки химия">
            <a:extLst>
              <a:ext uri="{FF2B5EF4-FFF2-40B4-BE49-F238E27FC236}">
                <a16:creationId xmlns:a16="http://schemas.microsoft.com/office/drawing/2014/main" id="{8D36BE76-87CD-4F58-B2FE-5D00F226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2419"/>
            <a:ext cx="34559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633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C409CA-C628-425B-AB6C-42F1668592E7}"/>
              </a:ext>
            </a:extLst>
          </p:cNvPr>
          <p:cNvSpPr/>
          <p:nvPr/>
        </p:nvSpPr>
        <p:spPr>
          <a:xfrm>
            <a:off x="1547664" y="1124744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сьогодення</a:t>
            </a:r>
            <a:r>
              <a:rPr lang="ru-RU" sz="2800" dirty="0"/>
              <a:t> </a:t>
            </a:r>
            <a:r>
              <a:rPr lang="ru-RU" sz="2800" dirty="0" err="1"/>
              <a:t>вчителі</a:t>
            </a:r>
            <a:r>
              <a:rPr lang="ru-RU" sz="2800" dirty="0"/>
              <a:t> </a:t>
            </a:r>
            <a:r>
              <a:rPr lang="ru-RU" sz="2800" dirty="0" err="1"/>
              <a:t>змушені</a:t>
            </a:r>
            <a:r>
              <a:rPr lang="ru-RU" sz="2800" dirty="0"/>
              <a:t> </a:t>
            </a:r>
            <a:r>
              <a:rPr lang="ru-RU" sz="2800" dirty="0" err="1"/>
              <a:t>працювати</a:t>
            </a:r>
            <a:r>
              <a:rPr lang="ru-RU" sz="2800" dirty="0"/>
              <a:t> в </a:t>
            </a:r>
            <a:r>
              <a:rPr lang="ru-RU" sz="2800" dirty="0" err="1"/>
              <a:t>дистанційному</a:t>
            </a:r>
            <a:r>
              <a:rPr lang="ru-RU" sz="2800" dirty="0"/>
              <a:t> </a:t>
            </a:r>
            <a:r>
              <a:rPr lang="ru-RU" sz="2800" dirty="0" err="1"/>
              <a:t>форматі</a:t>
            </a:r>
            <a:r>
              <a:rPr lang="ru-RU" sz="2800" dirty="0"/>
              <a:t>. Але ми часто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своєї</a:t>
            </a:r>
            <a:r>
              <a:rPr lang="ru-RU" sz="2800" dirty="0"/>
              <a:t> </a:t>
            </a:r>
            <a:r>
              <a:rPr lang="ru-RU" sz="2800" dirty="0" err="1"/>
              <a:t>робити</a:t>
            </a:r>
            <a:r>
              <a:rPr lang="ru-RU" sz="2800" dirty="0"/>
              <a:t> </a:t>
            </a:r>
            <a:r>
              <a:rPr lang="ru-RU" sz="2800" dirty="0" err="1"/>
              <a:t>стикаємось</a:t>
            </a:r>
            <a:r>
              <a:rPr lang="ru-RU" sz="2800" dirty="0"/>
              <a:t> з </a:t>
            </a:r>
            <a:r>
              <a:rPr lang="ru-RU" sz="2800" dirty="0" err="1"/>
              <a:t>різноманітними</a:t>
            </a:r>
            <a:r>
              <a:rPr lang="ru-RU" sz="2800" dirty="0"/>
              <a:t> </a:t>
            </a:r>
            <a:r>
              <a:rPr lang="ru-RU" sz="2800" dirty="0" err="1"/>
              <a:t>труднощами</a:t>
            </a:r>
            <a:r>
              <a:rPr lang="ru-RU" sz="2800" dirty="0"/>
              <a:t> –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 онлайн-уроку до </a:t>
            </a:r>
            <a:r>
              <a:rPr lang="ru-RU" sz="2800" dirty="0" err="1"/>
              <a:t>відсутності</a:t>
            </a:r>
            <a:r>
              <a:rPr lang="ru-RU" sz="2800" dirty="0"/>
              <a:t> </a:t>
            </a:r>
            <a:r>
              <a:rPr lang="ru-RU" sz="2800" dirty="0" err="1"/>
              <a:t>зворотного</a:t>
            </a:r>
            <a:r>
              <a:rPr lang="ru-RU" sz="2800" dirty="0"/>
              <a:t> </a:t>
            </a:r>
            <a:r>
              <a:rPr lang="ru-RU" sz="2800" dirty="0" err="1"/>
              <a:t>зв’язку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учнів</a:t>
            </a:r>
            <a:r>
              <a:rPr lang="ru-RU" sz="2800" dirty="0"/>
              <a:t>. Як </a:t>
            </a:r>
            <a:r>
              <a:rPr lang="ru-RU" sz="2800" dirty="0" err="1"/>
              <a:t>тоді</a:t>
            </a:r>
            <a:r>
              <a:rPr lang="ru-RU" sz="2800" dirty="0"/>
              <a:t> нам </a:t>
            </a:r>
            <a:r>
              <a:rPr lang="ru-RU" sz="2800" dirty="0" err="1"/>
              <a:t>впоратися</a:t>
            </a:r>
            <a:r>
              <a:rPr lang="ru-RU" sz="2800" dirty="0"/>
              <a:t> з </a:t>
            </a:r>
            <a:r>
              <a:rPr lang="ru-RU" sz="2800" dirty="0" err="1"/>
              <a:t>важкими</a:t>
            </a:r>
            <a:r>
              <a:rPr lang="ru-RU" sz="2800" dirty="0"/>
              <a:t> </a:t>
            </a:r>
            <a:r>
              <a:rPr lang="ru-RU" sz="2800" dirty="0" err="1"/>
              <a:t>викликами</a:t>
            </a:r>
            <a:r>
              <a:rPr lang="ru-RU" sz="2800" dirty="0"/>
              <a:t> </a:t>
            </a:r>
            <a:r>
              <a:rPr lang="ru-RU" sz="2800" dirty="0" err="1"/>
              <a:t>сучасних</a:t>
            </a:r>
            <a:r>
              <a:rPr lang="ru-RU" sz="2800" dirty="0"/>
              <a:t> </a:t>
            </a:r>
            <a:r>
              <a:rPr lang="ru-RU" sz="2800" dirty="0" err="1"/>
              <a:t>реалій</a:t>
            </a:r>
            <a:r>
              <a:rPr lang="ru-RU" sz="2800" dirty="0"/>
              <a:t>? </a:t>
            </a:r>
            <a:r>
              <a:rPr lang="ru-RU" sz="2800" dirty="0" err="1"/>
              <a:t>Європейський</a:t>
            </a:r>
            <a:r>
              <a:rPr lang="ru-RU" sz="2800" dirty="0"/>
              <a:t> </a:t>
            </a:r>
            <a:r>
              <a:rPr lang="ru-RU" sz="2800" dirty="0" err="1"/>
              <a:t>навчальний</a:t>
            </a:r>
            <a:r>
              <a:rPr lang="ru-RU" sz="2800" dirty="0"/>
              <a:t> фонд </a:t>
            </a:r>
            <a:r>
              <a:rPr lang="ru-RU" sz="2800" dirty="0" err="1"/>
              <a:t>опублікував</a:t>
            </a:r>
            <a:r>
              <a:rPr lang="ru-RU" sz="2800" dirty="0"/>
              <a:t> 10 </a:t>
            </a:r>
            <a:r>
              <a:rPr lang="ru-RU" sz="2800" dirty="0" err="1"/>
              <a:t>порад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дистанційного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для </a:t>
            </a:r>
            <a:r>
              <a:rPr lang="ru-RU" sz="2800" dirty="0" err="1"/>
              <a:t>вчителів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70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404664"/>
            <a:ext cx="786956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b="1" i="1" dirty="0" err="1">
                <a:solidFill>
                  <a:srgbClr val="006C31"/>
                </a:solidFill>
              </a:rPr>
              <a:t>Сучасний</a:t>
            </a:r>
            <a:r>
              <a:rPr lang="ru-RU" sz="2800" b="1" i="1" dirty="0">
                <a:solidFill>
                  <a:srgbClr val="006C31"/>
                </a:solidFill>
              </a:rPr>
              <a:t> урок</a:t>
            </a:r>
            <a:r>
              <a:rPr lang="ru-RU" sz="2800" b="1" dirty="0">
                <a:solidFill>
                  <a:srgbClr val="006C31"/>
                </a:solidFill>
              </a:rPr>
              <a:t> - </a:t>
            </a:r>
            <a:r>
              <a:rPr lang="ru-RU" sz="2800" b="1" dirty="0" err="1">
                <a:solidFill>
                  <a:srgbClr val="006C31"/>
                </a:solidFill>
              </a:rPr>
              <a:t>це</a:t>
            </a:r>
            <a:r>
              <a:rPr lang="ru-RU" sz="2800" b="1" dirty="0">
                <a:solidFill>
                  <a:srgbClr val="006C31"/>
                </a:solidFill>
              </a:rPr>
              <a:t> урок, на </a:t>
            </a:r>
            <a:r>
              <a:rPr lang="ru-RU" sz="2800" b="1" dirty="0" err="1">
                <a:solidFill>
                  <a:srgbClr val="006C31"/>
                </a:solidFill>
              </a:rPr>
              <a:t>якому</a:t>
            </a:r>
            <a:r>
              <a:rPr lang="ru-RU" sz="2800" b="1" dirty="0">
                <a:solidFill>
                  <a:srgbClr val="006C31"/>
                </a:solidFill>
              </a:rPr>
              <a:t> </a:t>
            </a:r>
            <a:r>
              <a:rPr lang="ru-RU" sz="2800" b="1" dirty="0" err="1">
                <a:solidFill>
                  <a:srgbClr val="006C31"/>
                </a:solidFill>
              </a:rPr>
              <a:t>вчитель</a:t>
            </a:r>
            <a:r>
              <a:rPr lang="ru-RU" sz="2800" b="1" dirty="0">
                <a:solidFill>
                  <a:srgbClr val="006C31"/>
                </a:solidFill>
              </a:rPr>
              <a:t> </a:t>
            </a:r>
            <a:r>
              <a:rPr lang="ru-RU" sz="2800" b="1" dirty="0" err="1">
                <a:solidFill>
                  <a:srgbClr val="006C31"/>
                </a:solidFill>
              </a:rPr>
              <a:t>викладає</a:t>
            </a:r>
            <a:r>
              <a:rPr lang="ru-RU" sz="2800" b="1" dirty="0">
                <a:solidFill>
                  <a:srgbClr val="006C31"/>
                </a:solidFill>
              </a:rPr>
              <a:t> </a:t>
            </a:r>
            <a:r>
              <a:rPr lang="ru-RU" sz="2800" b="1" dirty="0" err="1">
                <a:solidFill>
                  <a:srgbClr val="006C31"/>
                </a:solidFill>
              </a:rPr>
              <a:t>новий</a:t>
            </a:r>
            <a:r>
              <a:rPr lang="ru-RU" sz="2800" b="1" dirty="0">
                <a:solidFill>
                  <a:srgbClr val="006C31"/>
                </a:solidFill>
              </a:rPr>
              <a:t> </a:t>
            </a:r>
            <a:r>
              <a:rPr lang="ru-RU" sz="2800" b="1" dirty="0" err="1">
                <a:solidFill>
                  <a:srgbClr val="006C31"/>
                </a:solidFill>
              </a:rPr>
              <a:t>матеріал</a:t>
            </a:r>
            <a:r>
              <a:rPr lang="ru-RU" sz="2800" b="1" dirty="0">
                <a:solidFill>
                  <a:srgbClr val="006C31"/>
                </a:solidFill>
              </a:rPr>
              <a:t> </a:t>
            </a:r>
            <a:r>
              <a:rPr lang="ru-RU" sz="2800" b="1" dirty="0" err="1">
                <a:solidFill>
                  <a:srgbClr val="006C31"/>
                </a:solidFill>
              </a:rPr>
              <a:t>зрозуміло</a:t>
            </a:r>
            <a:r>
              <a:rPr lang="ru-RU" sz="2800" b="1" dirty="0">
                <a:solidFill>
                  <a:srgbClr val="006C31"/>
                </a:solidFill>
              </a:rPr>
              <a:t> й доступно.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dirty="0" err="1">
                <a:solidFill>
                  <a:srgbClr val="0070C0"/>
                </a:solidFill>
              </a:rPr>
              <a:t>Сучасний</a:t>
            </a:r>
            <a:r>
              <a:rPr lang="ru-RU" sz="2800" b="1" i="1" dirty="0">
                <a:solidFill>
                  <a:srgbClr val="0070C0"/>
                </a:solidFill>
              </a:rPr>
              <a:t> урок</a:t>
            </a:r>
            <a:r>
              <a:rPr lang="ru-RU" sz="2800" b="1" dirty="0">
                <a:solidFill>
                  <a:srgbClr val="0070C0"/>
                </a:solidFill>
              </a:rPr>
              <a:t> - </a:t>
            </a:r>
            <a:r>
              <a:rPr lang="ru-RU" sz="2800" b="1" dirty="0" err="1">
                <a:solidFill>
                  <a:srgbClr val="0070C0"/>
                </a:solidFill>
              </a:rPr>
              <a:t>це</a:t>
            </a:r>
            <a:r>
              <a:rPr lang="ru-RU" sz="2800" b="1" dirty="0">
                <a:solidFill>
                  <a:srgbClr val="0070C0"/>
                </a:solidFill>
              </a:rPr>
              <a:t> веселий, </a:t>
            </a:r>
            <a:r>
              <a:rPr lang="ru-RU" sz="2800" b="1" dirty="0" err="1">
                <a:solidFill>
                  <a:srgbClr val="0070C0"/>
                </a:solidFill>
              </a:rPr>
              <a:t>пізнавальний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цікавий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неважкий</a:t>
            </a:r>
            <a:r>
              <a:rPr lang="ru-RU" sz="2800" b="1" dirty="0">
                <a:solidFill>
                  <a:srgbClr val="0070C0"/>
                </a:solidFill>
              </a:rPr>
              <a:t> урок, на </a:t>
            </a:r>
            <a:r>
              <a:rPr lang="ru-RU" sz="2800" b="1" dirty="0" err="1">
                <a:solidFill>
                  <a:srgbClr val="0070C0"/>
                </a:solidFill>
              </a:rPr>
              <a:t>якому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вчитель</a:t>
            </a:r>
            <a:r>
              <a:rPr lang="ru-RU" sz="2800" b="1" dirty="0">
                <a:solidFill>
                  <a:srgbClr val="0070C0"/>
                </a:solidFill>
              </a:rPr>
              <a:t> і </a:t>
            </a:r>
            <a:r>
              <a:rPr lang="ru-RU" sz="2800" b="1" dirty="0" err="1">
                <a:solidFill>
                  <a:srgbClr val="0070C0"/>
                </a:solidFill>
              </a:rPr>
              <a:t>учень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вільно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спілкуються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dirty="0" err="1">
                <a:solidFill>
                  <a:srgbClr val="FF0000"/>
                </a:solidFill>
              </a:rPr>
              <a:t>Сучасний</a:t>
            </a:r>
            <a:r>
              <a:rPr lang="ru-RU" sz="2800" b="1" i="1" dirty="0">
                <a:solidFill>
                  <a:srgbClr val="FF0000"/>
                </a:solidFill>
              </a:rPr>
              <a:t> урок</a:t>
            </a:r>
            <a:r>
              <a:rPr lang="ru-RU" sz="2800" b="1" dirty="0">
                <a:solidFill>
                  <a:srgbClr val="FF0000"/>
                </a:solidFill>
              </a:rPr>
              <a:t> - </a:t>
            </a:r>
            <a:r>
              <a:rPr lang="ru-RU" sz="2800" b="1" dirty="0" err="1">
                <a:solidFill>
                  <a:srgbClr val="FF0000"/>
                </a:solidFill>
              </a:rPr>
              <a:t>це</a:t>
            </a:r>
            <a:r>
              <a:rPr lang="ru-RU" sz="2800" b="1" dirty="0">
                <a:solidFill>
                  <a:srgbClr val="FF0000"/>
                </a:solidFill>
              </a:rPr>
              <a:t> урок, на </a:t>
            </a:r>
            <a:r>
              <a:rPr lang="ru-RU" sz="2800" b="1" dirty="0" err="1">
                <a:solidFill>
                  <a:srgbClr val="FF0000"/>
                </a:solidFill>
              </a:rPr>
              <a:t>якому</a:t>
            </a:r>
            <a:r>
              <a:rPr lang="ru-RU" sz="2800" b="1" dirty="0">
                <a:solidFill>
                  <a:srgbClr val="FF0000"/>
                </a:solidFill>
              </a:rPr>
              <a:t> не доводиться </a:t>
            </a:r>
            <a:r>
              <a:rPr lang="ru-RU" sz="2800" b="1" dirty="0" err="1">
                <a:solidFill>
                  <a:srgbClr val="FF0000"/>
                </a:solidFill>
              </a:rPr>
              <a:t>робити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щораз</a:t>
            </a:r>
            <a:r>
              <a:rPr lang="ru-RU" sz="2800" b="1" dirty="0">
                <a:solidFill>
                  <a:srgbClr val="FF0000"/>
                </a:solidFill>
              </a:rPr>
              <a:t> те </a:t>
            </a:r>
            <a:r>
              <a:rPr lang="ru-RU" sz="2800" b="1" dirty="0" err="1">
                <a:solidFill>
                  <a:srgbClr val="FF0000"/>
                </a:solidFill>
              </a:rPr>
              <a:t>саме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це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різноманітний</a:t>
            </a:r>
            <a:r>
              <a:rPr lang="ru-RU" sz="2800" b="1" dirty="0">
                <a:solidFill>
                  <a:srgbClr val="FF0000"/>
                </a:solidFill>
              </a:rPr>
              <a:t> урок.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dirty="0" err="1">
                <a:solidFill>
                  <a:srgbClr val="006C31"/>
                </a:solidFill>
              </a:rPr>
              <a:t>Сучасний</a:t>
            </a:r>
            <a:r>
              <a:rPr lang="ru-RU" sz="2800" b="1" i="1" dirty="0">
                <a:solidFill>
                  <a:srgbClr val="006C31"/>
                </a:solidFill>
              </a:rPr>
              <a:t> урок</a:t>
            </a:r>
            <a:r>
              <a:rPr lang="ru-RU" sz="2800" b="1" dirty="0">
                <a:solidFill>
                  <a:srgbClr val="006C31"/>
                </a:solidFill>
              </a:rPr>
              <a:t> - </a:t>
            </a:r>
            <a:r>
              <a:rPr lang="ru-RU" sz="2800" b="1" dirty="0" err="1">
                <a:solidFill>
                  <a:srgbClr val="006C31"/>
                </a:solidFill>
              </a:rPr>
              <a:t>це</a:t>
            </a:r>
            <a:r>
              <a:rPr lang="ru-RU" sz="2800" b="1" dirty="0">
                <a:solidFill>
                  <a:srgbClr val="006C31"/>
                </a:solidFill>
              </a:rPr>
              <a:t> урок, на </a:t>
            </a:r>
            <a:r>
              <a:rPr lang="ru-RU" sz="2800" b="1" dirty="0" err="1">
                <a:solidFill>
                  <a:srgbClr val="006C31"/>
                </a:solidFill>
              </a:rPr>
              <a:t>якому</a:t>
            </a:r>
            <a:r>
              <a:rPr lang="ru-RU" sz="2800" b="1" dirty="0">
                <a:solidFill>
                  <a:srgbClr val="006C31"/>
                </a:solidFill>
              </a:rPr>
              <a:t> </a:t>
            </a:r>
            <a:r>
              <a:rPr lang="ru-RU" sz="2800" b="1" dirty="0" err="1">
                <a:solidFill>
                  <a:srgbClr val="006C31"/>
                </a:solidFill>
              </a:rPr>
              <a:t>вислуховують</a:t>
            </a:r>
            <a:r>
              <a:rPr lang="ru-RU" sz="2800" b="1" dirty="0">
                <a:solidFill>
                  <a:srgbClr val="006C31"/>
                </a:solidFill>
              </a:rPr>
              <a:t> будь-яку твою думку, урок, де </a:t>
            </a:r>
            <a:r>
              <a:rPr lang="ru-RU" sz="2800" b="1" dirty="0" err="1">
                <a:solidFill>
                  <a:srgbClr val="006C31"/>
                </a:solidFill>
              </a:rPr>
              <a:t>людина</a:t>
            </a:r>
            <a:r>
              <a:rPr lang="ru-RU" sz="2800" b="1" dirty="0">
                <a:solidFill>
                  <a:srgbClr val="006C31"/>
                </a:solidFill>
              </a:rPr>
              <a:t> </a:t>
            </a:r>
            <a:r>
              <a:rPr lang="ru-RU" sz="2800" b="1" dirty="0" err="1">
                <a:solidFill>
                  <a:srgbClr val="006C31"/>
                </a:solidFill>
              </a:rPr>
              <a:t>вчиться</a:t>
            </a:r>
            <a:r>
              <a:rPr lang="ru-RU" sz="2800" b="1" dirty="0">
                <a:solidFill>
                  <a:srgbClr val="006C31"/>
                </a:solidFill>
              </a:rPr>
              <a:t> бути </a:t>
            </a:r>
            <a:r>
              <a:rPr lang="ru-RU" sz="2800" b="1" dirty="0" err="1">
                <a:solidFill>
                  <a:srgbClr val="006C31"/>
                </a:solidFill>
              </a:rPr>
              <a:t>людиною</a:t>
            </a:r>
            <a:r>
              <a:rPr lang="ru-RU" sz="2800" b="1" dirty="0">
                <a:solidFill>
                  <a:srgbClr val="006C3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dirty="0" err="1">
                <a:solidFill>
                  <a:srgbClr val="00589A"/>
                </a:solidFill>
              </a:rPr>
              <a:t>Сучасний</a:t>
            </a:r>
            <a:r>
              <a:rPr lang="ru-RU" sz="2800" b="1" i="1" dirty="0">
                <a:solidFill>
                  <a:srgbClr val="00589A"/>
                </a:solidFill>
              </a:rPr>
              <a:t> урок</a:t>
            </a:r>
            <a:r>
              <a:rPr lang="ru-RU" sz="2800" b="1" dirty="0">
                <a:solidFill>
                  <a:srgbClr val="00589A"/>
                </a:solidFill>
              </a:rPr>
              <a:t> - </a:t>
            </a:r>
            <a:r>
              <a:rPr lang="ru-RU" sz="2800" b="1" dirty="0" err="1">
                <a:solidFill>
                  <a:srgbClr val="00589A"/>
                </a:solidFill>
              </a:rPr>
              <a:t>це</a:t>
            </a:r>
            <a:r>
              <a:rPr lang="ru-RU" sz="2800" b="1" dirty="0">
                <a:solidFill>
                  <a:srgbClr val="00589A"/>
                </a:solidFill>
              </a:rPr>
              <a:t> урок, на </a:t>
            </a:r>
            <a:r>
              <a:rPr lang="ru-RU" sz="2800" b="1" dirty="0" err="1">
                <a:solidFill>
                  <a:srgbClr val="00589A"/>
                </a:solidFill>
              </a:rPr>
              <a:t>якому</a:t>
            </a:r>
            <a:r>
              <a:rPr lang="ru-RU" sz="2800" b="1" dirty="0">
                <a:solidFill>
                  <a:srgbClr val="00589A"/>
                </a:solidFill>
              </a:rPr>
              <a:t> </a:t>
            </a:r>
            <a:r>
              <a:rPr lang="ru-RU" sz="2800" b="1" dirty="0" err="1">
                <a:solidFill>
                  <a:srgbClr val="00589A"/>
                </a:solidFill>
              </a:rPr>
              <a:t>почуваєш</a:t>
            </a:r>
            <a:r>
              <a:rPr lang="ru-RU" sz="2800" b="1" dirty="0">
                <a:solidFill>
                  <a:srgbClr val="00589A"/>
                </a:solidFill>
              </a:rPr>
              <a:t> себе </a:t>
            </a:r>
            <a:r>
              <a:rPr lang="ru-RU" sz="2800" b="1" dirty="0" err="1">
                <a:solidFill>
                  <a:srgbClr val="00589A"/>
                </a:solidFill>
              </a:rPr>
              <a:t>впевнено</a:t>
            </a:r>
            <a:r>
              <a:rPr lang="ru-RU" sz="2800" b="1" dirty="0">
                <a:solidFill>
                  <a:srgbClr val="00589A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dirty="0" err="1">
                <a:solidFill>
                  <a:srgbClr val="FF0000"/>
                </a:solidFill>
              </a:rPr>
              <a:t>Сучасний</a:t>
            </a:r>
            <a:r>
              <a:rPr lang="ru-RU" sz="2800" b="1" i="1" dirty="0">
                <a:solidFill>
                  <a:srgbClr val="FF0000"/>
                </a:solidFill>
              </a:rPr>
              <a:t> урок</a:t>
            </a:r>
            <a:r>
              <a:rPr lang="ru-RU" sz="2800" b="1" dirty="0">
                <a:solidFill>
                  <a:srgbClr val="FF0000"/>
                </a:solidFill>
              </a:rPr>
              <a:t> - </a:t>
            </a:r>
            <a:r>
              <a:rPr lang="ru-RU" sz="2800" b="1" dirty="0" err="1">
                <a:solidFill>
                  <a:srgbClr val="FF0000"/>
                </a:solidFill>
              </a:rPr>
              <a:t>це</a:t>
            </a:r>
            <a:r>
              <a:rPr lang="ru-RU" sz="2800" b="1" dirty="0">
                <a:solidFill>
                  <a:srgbClr val="FF0000"/>
                </a:solidFill>
              </a:rPr>
              <a:t> урок без </a:t>
            </a:r>
            <a:r>
              <a:rPr lang="ru-RU" sz="2800" b="1" dirty="0" err="1">
                <a:solidFill>
                  <a:srgbClr val="FF0000"/>
                </a:solidFill>
              </a:rPr>
              <a:t>стресів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порад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щодо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дистанційного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навчання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вчителів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571230-E99B-4CDB-8F47-8F698348D70C}"/>
              </a:ext>
            </a:extLst>
          </p:cNvPr>
          <p:cNvSpPr/>
          <p:nvPr/>
        </p:nvSpPr>
        <p:spPr>
          <a:xfrm>
            <a:off x="971600" y="1477669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highlight>
                  <a:srgbClr val="FFFF00"/>
                </a:highlight>
              </a:rPr>
              <a:t>Приймайте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етапи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розвитку</a:t>
            </a:r>
            <a:r>
              <a:rPr lang="ru-RU" dirty="0">
                <a:highlight>
                  <a:srgbClr val="FFFF00"/>
                </a:highlight>
              </a:rPr>
              <a:t> онлайн-</a:t>
            </a:r>
            <a:r>
              <a:rPr lang="ru-RU" dirty="0" err="1">
                <a:highlight>
                  <a:srgbClr val="FFFF00"/>
                </a:highlight>
              </a:rPr>
              <a:t>навчання</a:t>
            </a:r>
            <a:r>
              <a:rPr lang="ru-RU" dirty="0">
                <a:highlight>
                  <a:srgbClr val="FFFF00"/>
                </a:highlight>
              </a:rPr>
              <a:t>.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колегами</a:t>
            </a:r>
            <a:r>
              <a:rPr lang="ru-RU" dirty="0"/>
              <a:t> </a:t>
            </a:r>
            <a:r>
              <a:rPr lang="ru-RU" dirty="0" err="1"/>
              <a:t>сприятиме</a:t>
            </a:r>
            <a:r>
              <a:rPr lang="ru-RU" dirty="0"/>
              <a:t> </a:t>
            </a:r>
            <a:r>
              <a:rPr lang="ru-RU" dirty="0" err="1"/>
              <a:t>покращенню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Тому не </a:t>
            </a:r>
            <a:r>
              <a:rPr lang="ru-RU" dirty="0" err="1"/>
              <a:t>соромтеся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вчителями</a:t>
            </a:r>
            <a:r>
              <a:rPr lang="ru-RU" dirty="0"/>
              <a:t> про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 До того ж,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вдосконалювати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.</a:t>
            </a:r>
          </a:p>
          <a:p>
            <a:r>
              <a:rPr lang="ru-RU" dirty="0" err="1">
                <a:highlight>
                  <a:srgbClr val="FFFF00"/>
                </a:highlight>
              </a:rPr>
              <a:t>Слідкуйте</a:t>
            </a:r>
            <a:r>
              <a:rPr lang="ru-RU" dirty="0">
                <a:highlight>
                  <a:srgbClr val="FFFF00"/>
                </a:highlight>
              </a:rPr>
              <a:t> за результатами </a:t>
            </a:r>
            <a:r>
              <a:rPr lang="ru-RU" dirty="0" err="1">
                <a:highlight>
                  <a:srgbClr val="FFFF00"/>
                </a:highlight>
              </a:rPr>
              <a:t>навчання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учнів</a:t>
            </a:r>
            <a:r>
              <a:rPr lang="ru-RU" dirty="0">
                <a:highlight>
                  <a:srgbClr val="FFFF00"/>
                </a:highlight>
              </a:rPr>
              <a:t>.</a:t>
            </a:r>
          </a:p>
          <a:p>
            <a:r>
              <a:rPr lang="ru-RU" dirty="0" err="1"/>
              <a:t>Вчителям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слідкувати</a:t>
            </a:r>
            <a:r>
              <a:rPr lang="ru-RU" dirty="0"/>
              <a:t> за </a:t>
            </a:r>
            <a:r>
              <a:rPr lang="ru-RU" dirty="0" err="1"/>
              <a:t>навчанням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дивитися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онлайн-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того, не </a:t>
            </a:r>
            <a:r>
              <a:rPr lang="ru-RU" dirty="0" err="1"/>
              <a:t>намагайтеся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для </a:t>
            </a:r>
            <a:r>
              <a:rPr lang="ru-RU" dirty="0" err="1"/>
              <a:t>учнів</a:t>
            </a:r>
            <a:r>
              <a:rPr lang="ru-RU" dirty="0"/>
              <a:t> –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, але з </a:t>
            </a:r>
            <a:r>
              <a:rPr lang="ru-RU" dirty="0" err="1"/>
              <a:t>користю</a:t>
            </a:r>
            <a:r>
              <a:rPr lang="ru-RU" dirty="0"/>
              <a:t>.</a:t>
            </a:r>
          </a:p>
          <a:p>
            <a:r>
              <a:rPr lang="ru-RU" dirty="0" err="1">
                <a:highlight>
                  <a:srgbClr val="FFFF00"/>
                </a:highlight>
              </a:rPr>
              <a:t>Використовуйте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різні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методи</a:t>
            </a:r>
            <a:r>
              <a:rPr lang="ru-RU" dirty="0">
                <a:highlight>
                  <a:srgbClr val="FFFF00"/>
                </a:highlight>
              </a:rPr>
              <a:t> та </a:t>
            </a:r>
            <a:r>
              <a:rPr lang="ru-RU" dirty="0" err="1">
                <a:highlight>
                  <a:srgbClr val="FFFF00"/>
                </a:highlight>
              </a:rPr>
              <a:t>прийоми</a:t>
            </a:r>
            <a:r>
              <a:rPr lang="ru-RU" dirty="0">
                <a:highlight>
                  <a:srgbClr val="FFFF00"/>
                </a:highlight>
              </a:rPr>
              <a:t>. </a:t>
            </a:r>
            <a:r>
              <a:rPr lang="ru-RU" dirty="0"/>
              <a:t>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кращого</a:t>
            </a:r>
            <a:r>
              <a:rPr lang="ru-RU" dirty="0"/>
              <a:t> результату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поєднувати</a:t>
            </a:r>
            <a:r>
              <a:rPr lang="ru-RU" dirty="0"/>
              <a:t> </a:t>
            </a:r>
            <a:r>
              <a:rPr lang="ru-RU" dirty="0" err="1"/>
              <a:t>стандартні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цифровими</a:t>
            </a:r>
            <a:r>
              <a:rPr lang="ru-RU" dirty="0"/>
              <a:t> </a:t>
            </a:r>
            <a:r>
              <a:rPr lang="ru-RU" dirty="0" err="1"/>
              <a:t>технологіями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надасть</a:t>
            </a:r>
            <a:r>
              <a:rPr lang="ru-RU" dirty="0"/>
              <a:t> вашим урокам </a:t>
            </a:r>
            <a:r>
              <a:rPr lang="ru-RU" dirty="0" err="1"/>
              <a:t>різноманітності</a:t>
            </a:r>
            <a:r>
              <a:rPr lang="ru-RU" dirty="0"/>
              <a:t>. Але тут </a:t>
            </a:r>
            <a:r>
              <a:rPr lang="ru-RU" dirty="0" err="1"/>
              <a:t>важливо</a:t>
            </a:r>
            <a:r>
              <a:rPr lang="ru-RU" dirty="0"/>
              <a:t> не </a:t>
            </a:r>
            <a:r>
              <a:rPr lang="ru-RU" dirty="0" err="1"/>
              <a:t>забувати</a:t>
            </a:r>
            <a:r>
              <a:rPr lang="ru-RU" dirty="0"/>
              <a:t> про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.</a:t>
            </a:r>
          </a:p>
          <a:p>
            <a:r>
              <a:rPr lang="ru-RU" dirty="0" err="1">
                <a:highlight>
                  <a:srgbClr val="FFFF00"/>
                </a:highlight>
              </a:rPr>
              <a:t>Плануйте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свій</a:t>
            </a:r>
            <a:r>
              <a:rPr lang="ru-RU" dirty="0">
                <a:highlight>
                  <a:srgbClr val="FFFF00"/>
                </a:highlight>
              </a:rPr>
              <a:t> час. </a:t>
            </a:r>
            <a:r>
              <a:rPr lang="ru-RU" dirty="0" err="1"/>
              <a:t>Вчителеві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планувати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час. </a:t>
            </a:r>
            <a:r>
              <a:rPr lang="ru-RU" dirty="0" err="1"/>
              <a:t>Заплануйте</a:t>
            </a:r>
            <a:r>
              <a:rPr lang="ru-RU" dirty="0"/>
              <a:t> для кожного уроку </a:t>
            </a:r>
            <a:r>
              <a:rPr lang="ru-RU" dirty="0" err="1"/>
              <a:t>виділяти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 </a:t>
            </a:r>
            <a:r>
              <a:rPr lang="ru-RU" dirty="0" err="1"/>
              <a:t>хвилин</a:t>
            </a:r>
            <a:r>
              <a:rPr lang="ru-RU" dirty="0"/>
              <a:t> на </a:t>
            </a:r>
            <a:r>
              <a:rPr lang="ru-RU" dirty="0" err="1"/>
              <a:t>викладення</a:t>
            </a:r>
            <a:r>
              <a:rPr lang="ru-RU" dirty="0"/>
              <a:t> теоретичного </a:t>
            </a:r>
            <a:r>
              <a:rPr lang="ru-RU" dirty="0" err="1"/>
              <a:t>матеріалу</a:t>
            </a:r>
            <a:r>
              <a:rPr lang="ru-RU" dirty="0"/>
              <a:t>, а </a:t>
            </a:r>
            <a:r>
              <a:rPr lang="ru-RU" dirty="0" err="1"/>
              <a:t>решту</a:t>
            </a:r>
            <a:r>
              <a:rPr lang="ru-RU" dirty="0"/>
              <a:t> часу </a:t>
            </a:r>
            <a:r>
              <a:rPr lang="ru-RU" dirty="0" err="1"/>
              <a:t>віддайте</a:t>
            </a:r>
            <a:r>
              <a:rPr lang="ru-RU" dirty="0"/>
              <a:t> для практики та </a:t>
            </a:r>
            <a:r>
              <a:rPr lang="ru-RU" dirty="0" err="1"/>
              <a:t>закріплення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. І </a:t>
            </a:r>
            <a:r>
              <a:rPr lang="ru-RU" dirty="0" err="1"/>
              <a:t>найважливіше</a:t>
            </a:r>
            <a:r>
              <a:rPr lang="ru-RU" dirty="0"/>
              <a:t> при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–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учнями</a:t>
            </a:r>
            <a:r>
              <a:rPr lang="ru-RU" dirty="0"/>
              <a:t>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072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порад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щодо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дистанційного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навчання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вчителів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9AF074-A281-44EA-8F2D-748E19D1E000}"/>
              </a:ext>
            </a:extLst>
          </p:cNvPr>
          <p:cNvSpPr/>
          <p:nvPr/>
        </p:nvSpPr>
        <p:spPr>
          <a:xfrm>
            <a:off x="971600" y="1412776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Розподіляйте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великі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завдання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Краще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великі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завдання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розділяти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етапи</a:t>
            </a:r>
            <a:r>
              <a:rPr lang="ru-RU" dirty="0">
                <a:solidFill>
                  <a:prstClr val="black"/>
                </a:solidFill>
              </a:rPr>
              <a:t> з </a:t>
            </a:r>
            <a:r>
              <a:rPr lang="ru-RU" dirty="0" err="1">
                <a:solidFill>
                  <a:prstClr val="black"/>
                </a:solidFill>
              </a:rPr>
              <a:t>чіткими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часовими</a:t>
            </a:r>
            <a:r>
              <a:rPr lang="ru-RU" dirty="0">
                <a:solidFill>
                  <a:prstClr val="black"/>
                </a:solidFill>
              </a:rPr>
              <a:t> рамками. </a:t>
            </a:r>
            <a:r>
              <a:rPr lang="ru-RU" dirty="0" err="1">
                <a:solidFill>
                  <a:prstClr val="black"/>
                </a:solidFill>
              </a:rPr>
              <a:t>Тоді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учням</a:t>
            </a:r>
            <a:r>
              <a:rPr lang="ru-RU" dirty="0">
                <a:solidFill>
                  <a:prstClr val="black"/>
                </a:solidFill>
              </a:rPr>
              <a:t> буде </a:t>
            </a:r>
            <a:r>
              <a:rPr lang="ru-RU" dirty="0" err="1">
                <a:solidFill>
                  <a:prstClr val="black"/>
                </a:solidFill>
              </a:rPr>
              <a:t>легше</a:t>
            </a:r>
            <a:r>
              <a:rPr lang="ru-RU" dirty="0">
                <a:solidFill>
                  <a:prstClr val="black"/>
                </a:solidFill>
              </a:rPr>
              <a:t> й </a:t>
            </a:r>
            <a:r>
              <a:rPr lang="ru-RU" dirty="0" err="1">
                <a:solidFill>
                  <a:prstClr val="black"/>
                </a:solidFill>
              </a:rPr>
              <a:t>зрозуміліше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опрацьовувати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матеріал</a:t>
            </a:r>
            <a:r>
              <a:rPr lang="ru-RU" dirty="0">
                <a:solidFill>
                  <a:prstClr val="black"/>
                </a:solidFill>
              </a:rPr>
              <a:t>.</a:t>
            </a:r>
            <a:endParaRPr lang="ru-RU" dirty="0">
              <a:highlight>
                <a:srgbClr val="FFFF00"/>
              </a:highlight>
            </a:endParaRPr>
          </a:p>
          <a:p>
            <a:r>
              <a:rPr lang="ru-RU" dirty="0">
                <a:highlight>
                  <a:srgbClr val="FFFF00"/>
                </a:highlight>
              </a:rPr>
              <a:t>Учитель </a:t>
            </a:r>
            <a:r>
              <a:rPr lang="ru-RU" dirty="0" err="1">
                <a:highlight>
                  <a:srgbClr val="FFFF00"/>
                </a:highlight>
              </a:rPr>
              <a:t>має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оцінювати</a:t>
            </a:r>
            <a:r>
              <a:rPr lang="ru-RU" dirty="0">
                <a:highlight>
                  <a:srgbClr val="FFFF00"/>
                </a:highlight>
              </a:rPr>
              <a:t> та </a:t>
            </a:r>
            <a:r>
              <a:rPr lang="ru-RU" dirty="0" err="1">
                <a:highlight>
                  <a:srgbClr val="FFFF00"/>
                </a:highlight>
              </a:rPr>
              <a:t>вдосконалювати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кожен</a:t>
            </a:r>
            <a:r>
              <a:rPr lang="ru-RU" dirty="0">
                <a:highlight>
                  <a:srgbClr val="FFFF00"/>
                </a:highlight>
              </a:rPr>
              <a:t> урок</a:t>
            </a:r>
          </a:p>
          <a:p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насолоджуватися</a:t>
            </a:r>
            <a:r>
              <a:rPr lang="ru-RU" dirty="0"/>
              <a:t> </a:t>
            </a:r>
            <a:r>
              <a:rPr lang="ru-RU" dirty="0" err="1"/>
              <a:t>досягнутим</a:t>
            </a:r>
            <a:r>
              <a:rPr lang="ru-RU" dirty="0"/>
              <a:t> </a:t>
            </a:r>
            <a:r>
              <a:rPr lang="ru-RU" dirty="0" err="1"/>
              <a:t>успіхом</a:t>
            </a:r>
            <a:r>
              <a:rPr lang="ru-RU" dirty="0"/>
              <a:t>. Будьте </a:t>
            </a:r>
            <a:r>
              <a:rPr lang="ru-RU" dirty="0" err="1"/>
              <a:t>взірцем</a:t>
            </a:r>
            <a:r>
              <a:rPr lang="ru-RU" dirty="0"/>
              <a:t> для </a:t>
            </a:r>
            <a:r>
              <a:rPr lang="ru-RU" dirty="0" err="1"/>
              <a:t>наслідування</a:t>
            </a:r>
            <a:r>
              <a:rPr lang="ru-RU" dirty="0"/>
              <a:t> та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 Не </a:t>
            </a:r>
            <a:r>
              <a:rPr lang="ru-RU" dirty="0" err="1"/>
              <a:t>порівнюйте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з </a:t>
            </a:r>
            <a:r>
              <a:rPr lang="ru-RU" dirty="0" err="1"/>
              <a:t>тими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прогнозували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в </a:t>
            </a:r>
            <a:r>
              <a:rPr lang="ru-RU" dirty="0" err="1"/>
              <a:t>класі</a:t>
            </a:r>
            <a:r>
              <a:rPr lang="ru-RU" dirty="0"/>
              <a:t>.</a:t>
            </a:r>
          </a:p>
          <a:p>
            <a:pPr lvl="0"/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Навчайтеся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вчитися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Показуйте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своїм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учням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що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готові</a:t>
            </a:r>
            <a:r>
              <a:rPr lang="ru-RU" dirty="0">
                <a:solidFill>
                  <a:prstClr val="black"/>
                </a:solidFill>
              </a:rPr>
              <a:t> до </a:t>
            </a:r>
            <a:r>
              <a:rPr lang="ru-RU" dirty="0" err="1">
                <a:solidFill>
                  <a:prstClr val="black"/>
                </a:solidFill>
              </a:rPr>
              <a:t>змін</a:t>
            </a:r>
            <a:r>
              <a:rPr lang="ru-RU" dirty="0">
                <a:solidFill>
                  <a:prstClr val="black"/>
                </a:solidFill>
              </a:rPr>
              <a:t> і </a:t>
            </a:r>
            <a:r>
              <a:rPr lang="ru-RU" dirty="0" err="1">
                <a:solidFill>
                  <a:prstClr val="black"/>
                </a:solidFill>
              </a:rPr>
              <a:t>вмієте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використовувати</a:t>
            </a:r>
            <a:r>
              <a:rPr lang="ru-RU" dirty="0">
                <a:solidFill>
                  <a:prstClr val="black"/>
                </a:solidFill>
              </a:rPr>
              <a:t> в </a:t>
            </a:r>
            <a:r>
              <a:rPr lang="ru-RU" dirty="0" err="1">
                <a:solidFill>
                  <a:prstClr val="black"/>
                </a:solidFill>
              </a:rPr>
              <a:t>освітньому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процесі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сучасні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технології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Довіряйте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керівництву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 та </a:t>
            </a:r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своїм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співробітникам</a:t>
            </a:r>
            <a:endParaRPr lang="ru-RU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lvl="0"/>
            <a:r>
              <a:rPr lang="ru-RU" dirty="0" err="1">
                <a:solidFill>
                  <a:prstClr val="black"/>
                </a:solidFill>
              </a:rPr>
              <a:t>Ваші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досягнення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будуть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оцінені</a:t>
            </a:r>
            <a:r>
              <a:rPr lang="ru-RU" dirty="0">
                <a:solidFill>
                  <a:prstClr val="black"/>
                </a:solidFill>
              </a:rPr>
              <a:t> так само, як </a:t>
            </a:r>
            <a:r>
              <a:rPr lang="ru-RU" dirty="0" err="1">
                <a:solidFill>
                  <a:prstClr val="black"/>
                </a:solidFill>
              </a:rPr>
              <a:t>під</a:t>
            </a:r>
            <a:r>
              <a:rPr lang="ru-RU" dirty="0">
                <a:solidFill>
                  <a:prstClr val="black"/>
                </a:solidFill>
              </a:rPr>
              <a:t> час </a:t>
            </a:r>
            <a:r>
              <a:rPr lang="ru-RU" dirty="0" err="1">
                <a:solidFill>
                  <a:prstClr val="black"/>
                </a:solidFill>
              </a:rPr>
              <a:t>звичайних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уроків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Тож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довіряйте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колегам</a:t>
            </a:r>
            <a:r>
              <a:rPr lang="ru-RU" dirty="0">
                <a:solidFill>
                  <a:prstClr val="black"/>
                </a:solidFill>
              </a:rPr>
              <a:t> і </a:t>
            </a:r>
            <a:r>
              <a:rPr lang="ru-RU" dirty="0" err="1">
                <a:solidFill>
                  <a:prstClr val="black"/>
                </a:solidFill>
              </a:rPr>
              <a:t>керівництву</a:t>
            </a:r>
            <a:r>
              <a:rPr lang="ru-RU" dirty="0">
                <a:solidFill>
                  <a:prstClr val="black"/>
                </a:solidFill>
              </a:rPr>
              <a:t> та </a:t>
            </a:r>
            <a:r>
              <a:rPr lang="ru-RU" dirty="0" err="1">
                <a:solidFill>
                  <a:prstClr val="black"/>
                </a:solidFill>
              </a:rPr>
              <a:t>прислухайтеся</a:t>
            </a:r>
            <a:r>
              <a:rPr lang="ru-RU" dirty="0">
                <a:solidFill>
                  <a:prstClr val="black"/>
                </a:solidFill>
              </a:rPr>
              <a:t> до </a:t>
            </a:r>
            <a:r>
              <a:rPr lang="ru-RU" dirty="0" err="1">
                <a:solidFill>
                  <a:prstClr val="black"/>
                </a:solidFill>
              </a:rPr>
              <a:t>їхніх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порад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Отримуйте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зворотній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зв’язок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від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колег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 та </a:t>
            </a:r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учнів</a:t>
            </a:r>
            <a:endParaRPr lang="ru-RU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lvl="0"/>
            <a:r>
              <a:rPr lang="ru-RU" dirty="0" err="1">
                <a:solidFill>
                  <a:prstClr val="black"/>
                </a:solidFill>
              </a:rPr>
              <a:t>Експерти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стверджують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що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відгуки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від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учнів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батьків</a:t>
            </a:r>
            <a:r>
              <a:rPr lang="ru-RU" dirty="0">
                <a:solidFill>
                  <a:prstClr val="black"/>
                </a:solidFill>
              </a:rPr>
              <a:t> та </a:t>
            </a:r>
            <a:r>
              <a:rPr lang="ru-RU" dirty="0" err="1">
                <a:solidFill>
                  <a:prstClr val="black"/>
                </a:solidFill>
              </a:rPr>
              <a:t>колег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покращують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якість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уроків</a:t>
            </a:r>
            <a:r>
              <a:rPr lang="ru-RU" dirty="0">
                <a:solidFill>
                  <a:prstClr val="black"/>
                </a:solidFill>
              </a:rPr>
              <a:t> та </a:t>
            </a:r>
            <a:r>
              <a:rPr lang="ru-RU" dirty="0" err="1">
                <a:solidFill>
                  <a:prstClr val="black"/>
                </a:solidFill>
              </a:rPr>
              <a:t>збільшують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зацікавленість</a:t>
            </a:r>
            <a:r>
              <a:rPr lang="ru-RU" dirty="0">
                <a:solidFill>
                  <a:prstClr val="black"/>
                </a:solidFill>
              </a:rPr>
              <a:t> до них.</a:t>
            </a:r>
          </a:p>
          <a:p>
            <a:pPr lvl="0"/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Насолоджуйтеся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своєю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r>
              <a:rPr lang="ru-RU" dirty="0" err="1">
                <a:solidFill>
                  <a:prstClr val="black"/>
                </a:solidFill>
                <a:highlight>
                  <a:srgbClr val="FFFF00"/>
                </a:highlight>
              </a:rPr>
              <a:t>професією</a:t>
            </a:r>
            <a:endParaRPr lang="ru-RU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lvl="0"/>
            <a:r>
              <a:rPr lang="ru-RU" dirty="0" err="1">
                <a:solidFill>
                  <a:prstClr val="black"/>
                </a:solidFill>
              </a:rPr>
              <a:t>Діяльність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вчителя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важлива</a:t>
            </a:r>
            <a:r>
              <a:rPr lang="ru-RU" dirty="0">
                <a:solidFill>
                  <a:prstClr val="black"/>
                </a:solidFill>
              </a:rPr>
              <a:t> для </a:t>
            </a:r>
            <a:r>
              <a:rPr lang="ru-RU" dirty="0" err="1">
                <a:solidFill>
                  <a:prstClr val="black"/>
                </a:solidFill>
              </a:rPr>
              <a:t>суспільства</a:t>
            </a:r>
            <a:r>
              <a:rPr lang="ru-RU" dirty="0">
                <a:solidFill>
                  <a:prstClr val="black"/>
                </a:solidFill>
              </a:rPr>
              <a:t> та </a:t>
            </a:r>
            <a:r>
              <a:rPr lang="ru-RU" dirty="0" err="1">
                <a:solidFill>
                  <a:prstClr val="black"/>
                </a:solidFill>
              </a:rPr>
              <a:t>країни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Адже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саме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ці</a:t>
            </a:r>
            <a:r>
              <a:rPr lang="ru-RU" dirty="0">
                <a:solidFill>
                  <a:prstClr val="black"/>
                </a:solidFill>
              </a:rPr>
              <a:t> люди </a:t>
            </a:r>
            <a:r>
              <a:rPr lang="ru-RU" dirty="0" err="1">
                <a:solidFill>
                  <a:prstClr val="black"/>
                </a:solidFill>
              </a:rPr>
              <a:t>впливають</a:t>
            </a:r>
            <a:r>
              <a:rPr lang="ru-RU" dirty="0">
                <a:solidFill>
                  <a:prstClr val="black"/>
                </a:solidFill>
              </a:rPr>
              <a:t> на </a:t>
            </a:r>
            <a:r>
              <a:rPr lang="ru-RU" dirty="0" err="1">
                <a:solidFill>
                  <a:prstClr val="black"/>
                </a:solidFill>
              </a:rPr>
              <a:t>розвиток</a:t>
            </a:r>
            <a:r>
              <a:rPr lang="ru-RU" dirty="0">
                <a:solidFill>
                  <a:prstClr val="black"/>
                </a:solidFill>
              </a:rPr>
              <a:t> та </a:t>
            </a:r>
            <a:r>
              <a:rPr lang="ru-RU" dirty="0" err="1">
                <a:solidFill>
                  <a:prstClr val="black"/>
                </a:solidFill>
              </a:rPr>
              <a:t>становлення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майбутнього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518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7E0C2F-83A6-4434-ACBE-33AF2CCA1186}"/>
              </a:ext>
            </a:extLst>
          </p:cNvPr>
          <p:cNvSpPr/>
          <p:nvPr/>
        </p:nvSpPr>
        <p:spPr>
          <a:xfrm>
            <a:off x="2051720" y="836712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ДИСТАНЦІЙНІ ПЛАТФОРМИ ДЛЯ НАВЧАННЯ, САМОРОЗВИТКУ ТА ОТРИМАННЯ ДОПОМОГИ Й ПЕРЕВІРЕНОЇ ІНФОРМАЦІЇ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FDE9A8-D866-4003-B4C6-AAB6DF596ED0}"/>
              </a:ext>
            </a:extLst>
          </p:cNvPr>
          <p:cNvSpPr/>
          <p:nvPr/>
        </p:nvSpPr>
        <p:spPr>
          <a:xfrm>
            <a:off x="2400908" y="2564904"/>
            <a:ext cx="49182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https://mon.gov.ua/ua/news/distancijni-platformi-dlya-navchannya-samorozvitku-ta-otrimannya-dopomogi-j-perevirenoyi-informaciyi</a:t>
            </a:r>
            <a:endParaRPr lang="uk-UA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97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404A4D-866D-4679-9C89-8F1A4A6AF027}"/>
              </a:ext>
            </a:extLst>
          </p:cNvPr>
          <p:cNvSpPr/>
          <p:nvPr/>
        </p:nvSpPr>
        <p:spPr>
          <a:xfrm>
            <a:off x="1115616" y="2420888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Казати</a:t>
            </a:r>
            <a:r>
              <a:rPr lang="ru-RU" sz="2000" dirty="0"/>
              <a:t>: “</a:t>
            </a:r>
            <a:r>
              <a:rPr lang="ru-RU" sz="2000" dirty="0" err="1"/>
              <a:t>Робимо</a:t>
            </a:r>
            <a:r>
              <a:rPr lang="ru-RU" sz="2000" dirty="0"/>
              <a:t> </a:t>
            </a:r>
            <a:r>
              <a:rPr lang="ru-RU" sz="2000" dirty="0" err="1"/>
              <a:t>вдих</a:t>
            </a:r>
            <a:r>
              <a:rPr lang="ru-RU" sz="2000" dirty="0"/>
              <a:t> і </a:t>
            </a:r>
            <a:r>
              <a:rPr lang="ru-RU" sz="2000" dirty="0" err="1"/>
              <a:t>видих</a:t>
            </a:r>
            <a:r>
              <a:rPr lang="ru-RU" sz="2000" dirty="0"/>
              <a:t>. </a:t>
            </a:r>
            <a:r>
              <a:rPr lang="ru-RU" sz="2000" dirty="0" err="1"/>
              <a:t>Чуємо</a:t>
            </a:r>
            <a:r>
              <a:rPr lang="ru-RU" sz="2000" dirty="0"/>
              <a:t> сирену. </a:t>
            </a:r>
            <a:r>
              <a:rPr lang="ru-RU" sz="2000" dirty="0" err="1"/>
              <a:t>Вимикаємо</a:t>
            </a:r>
            <a:r>
              <a:rPr lang="ru-RU" sz="2000" dirty="0"/>
              <a:t> </a:t>
            </a:r>
            <a:r>
              <a:rPr lang="ru-RU" sz="2000" dirty="0" err="1"/>
              <a:t>комп'ютер</a:t>
            </a:r>
            <a:r>
              <a:rPr lang="ru-RU" sz="2000" dirty="0"/>
              <a:t>. </a:t>
            </a:r>
            <a:r>
              <a:rPr lang="ru-RU" sz="2000" dirty="0" err="1"/>
              <a:t>Оскільки</a:t>
            </a:r>
            <a:r>
              <a:rPr lang="ru-RU" sz="2000" dirty="0"/>
              <a:t> ми з вами </a:t>
            </a:r>
            <a:r>
              <a:rPr lang="ru-RU" sz="2000" dirty="0" err="1"/>
              <a:t>опікуємося</a:t>
            </a:r>
            <a:r>
              <a:rPr lang="ru-RU" sz="2000" dirty="0"/>
              <a:t> </a:t>
            </a:r>
            <a:r>
              <a:rPr lang="ru-RU" sz="2000" dirty="0" err="1"/>
              <a:t>своєю</a:t>
            </a:r>
            <a:r>
              <a:rPr lang="ru-RU" sz="2000" dirty="0"/>
              <a:t> </a:t>
            </a:r>
            <a:r>
              <a:rPr lang="ru-RU" sz="2000" dirty="0" err="1"/>
              <a:t>безпекою</a:t>
            </a:r>
            <a:r>
              <a:rPr lang="ru-RU" sz="2000" dirty="0"/>
              <a:t>, то </a:t>
            </a:r>
            <a:r>
              <a:rPr lang="ru-RU" sz="2000" dirty="0" err="1"/>
              <a:t>йдемо</a:t>
            </a:r>
            <a:r>
              <a:rPr lang="ru-RU" sz="2000" dirty="0"/>
              <a:t> в </a:t>
            </a:r>
            <a:r>
              <a:rPr lang="ru-RU" sz="2000" dirty="0" err="1"/>
              <a:t>укриття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повернемося</a:t>
            </a:r>
            <a:r>
              <a:rPr lang="ru-RU" sz="2000" dirty="0"/>
              <a:t> до уроку за </a:t>
            </a:r>
            <a:r>
              <a:rPr lang="ru-RU" sz="2000" dirty="0" err="1"/>
              <a:t>розкладом</a:t>
            </a:r>
            <a:r>
              <a:rPr lang="ru-RU" sz="2000" dirty="0"/>
              <a:t>”. </a:t>
            </a:r>
            <a:r>
              <a:rPr lang="ru-RU" sz="2000" dirty="0" err="1"/>
              <a:t>Важливо</a:t>
            </a:r>
            <a:r>
              <a:rPr lang="ru-RU" sz="2000" dirty="0"/>
              <a:t> </a:t>
            </a:r>
            <a:r>
              <a:rPr lang="ru-RU" sz="2000" dirty="0" err="1"/>
              <a:t>розуміти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діти</a:t>
            </a:r>
            <a:r>
              <a:rPr lang="ru-RU" sz="2000" dirty="0"/>
              <a:t> </a:t>
            </a:r>
            <a:r>
              <a:rPr lang="ru-RU" sz="2000" dirty="0" err="1"/>
              <a:t>реагують</a:t>
            </a:r>
            <a:r>
              <a:rPr lang="ru-RU" sz="2000" dirty="0"/>
              <a:t> на нашу </a:t>
            </a:r>
            <a:r>
              <a:rPr lang="ru-RU" sz="2000" dirty="0" err="1"/>
              <a:t>реакцію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дорослий</a:t>
            </a:r>
            <a:r>
              <a:rPr lang="ru-RU" sz="2000" dirty="0"/>
              <a:t> </a:t>
            </a:r>
            <a:r>
              <a:rPr lang="ru-RU" sz="2000" dirty="0" err="1"/>
              <a:t>спокійний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обличчя</a:t>
            </a:r>
            <a:r>
              <a:rPr lang="ru-RU" sz="2000" dirty="0"/>
              <a:t> й поза </a:t>
            </a:r>
            <a:r>
              <a:rPr lang="ru-RU" sz="2000" dirty="0" err="1"/>
              <a:t>свідчать</a:t>
            </a:r>
            <a:r>
              <a:rPr lang="ru-RU" sz="2000" dirty="0"/>
              <a:t> про </a:t>
            </a:r>
            <a:r>
              <a:rPr lang="ru-RU" sz="2000" dirty="0" err="1"/>
              <a:t>спокій</a:t>
            </a:r>
            <a:r>
              <a:rPr lang="ru-RU" sz="2000" dirty="0"/>
              <a:t>, </a:t>
            </a:r>
            <a:r>
              <a:rPr lang="ru-RU" sz="2000" dirty="0" err="1"/>
              <a:t>отже</a:t>
            </a:r>
            <a:r>
              <a:rPr lang="ru-RU" sz="2000" dirty="0"/>
              <a:t>, </a:t>
            </a:r>
            <a:r>
              <a:rPr lang="ru-RU" sz="2000" dirty="0" err="1"/>
              <a:t>діти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сприйматимуть</a:t>
            </a:r>
            <a:r>
              <a:rPr lang="ru-RU" sz="2000" dirty="0"/>
              <a:t> як </a:t>
            </a:r>
            <a:r>
              <a:rPr lang="ru-RU" sz="2000" dirty="0" err="1"/>
              <a:t>стабільність</a:t>
            </a:r>
            <a:r>
              <a:rPr lang="ru-RU" sz="2000" dirty="0"/>
              <a:t>. </a:t>
            </a:r>
            <a:r>
              <a:rPr lang="ru-RU" sz="2000" dirty="0" err="1"/>
              <a:t>Дитина</a:t>
            </a:r>
            <a:r>
              <a:rPr lang="ru-RU" sz="2000" dirty="0"/>
              <a:t> </a:t>
            </a:r>
            <a:r>
              <a:rPr lang="ru-RU" sz="2000" dirty="0" err="1"/>
              <a:t>насамперед</a:t>
            </a:r>
            <a:r>
              <a:rPr lang="ru-RU" sz="2000" dirty="0"/>
              <a:t> </a:t>
            </a:r>
            <a:r>
              <a:rPr lang="ru-RU" sz="2000" dirty="0" err="1"/>
              <a:t>реагує</a:t>
            </a:r>
            <a:r>
              <a:rPr lang="ru-RU" sz="2000" dirty="0"/>
              <a:t> на </a:t>
            </a:r>
            <a:r>
              <a:rPr lang="ru-RU" sz="2000" dirty="0" err="1"/>
              <a:t>невербальні</a:t>
            </a:r>
            <a:r>
              <a:rPr lang="ru-RU" sz="2000" dirty="0"/>
              <a:t> </a:t>
            </a:r>
            <a:r>
              <a:rPr lang="ru-RU" sz="2000" dirty="0" err="1"/>
              <a:t>сигнали</a:t>
            </a:r>
            <a:r>
              <a:rPr lang="ru-RU" sz="2000" dirty="0"/>
              <a:t> – не на те, </a:t>
            </a:r>
            <a:r>
              <a:rPr lang="ru-RU" sz="2000" dirty="0" err="1"/>
              <a:t>що</a:t>
            </a:r>
            <a:r>
              <a:rPr lang="ru-RU" sz="2000" dirty="0"/>
              <a:t> ми говоримо, а на те, як ми говоримо. </a:t>
            </a:r>
            <a:r>
              <a:rPr lang="ru-RU" sz="2000" dirty="0" err="1"/>
              <a:t>Дитина</a:t>
            </a:r>
            <a:r>
              <a:rPr lang="ru-RU" sz="2000" dirty="0"/>
              <a:t> буде </a:t>
            </a:r>
            <a:r>
              <a:rPr lang="ru-RU" sz="2000" dirty="0" err="1"/>
              <a:t>реагувати</a:t>
            </a:r>
            <a:r>
              <a:rPr lang="ru-RU" sz="2000" dirty="0"/>
              <a:t> на </a:t>
            </a:r>
            <a:r>
              <a:rPr lang="ru-RU" sz="2000" dirty="0" err="1"/>
              <a:t>стійку</a:t>
            </a:r>
            <a:r>
              <a:rPr lang="ru-RU" sz="2000" dirty="0"/>
              <a:t> позу </a:t>
            </a:r>
            <a:r>
              <a:rPr lang="ru-RU" sz="2000" dirty="0" err="1"/>
              <a:t>дорослого</a:t>
            </a:r>
            <a:r>
              <a:rPr lang="ru-RU" sz="2000" dirty="0"/>
              <a:t>, </a:t>
            </a:r>
            <a:r>
              <a:rPr lang="ru-RU" sz="2000" dirty="0" err="1"/>
              <a:t>його</a:t>
            </a:r>
            <a:r>
              <a:rPr lang="ru-RU" sz="2000" dirty="0"/>
              <a:t> тембр голосу, </a:t>
            </a:r>
            <a:r>
              <a:rPr lang="ru-RU" sz="2000" dirty="0" err="1"/>
              <a:t>спокійне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буде </a:t>
            </a:r>
            <a:r>
              <a:rPr lang="ru-RU" sz="2000" dirty="0" err="1"/>
              <a:t>надавати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спокою,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усі</a:t>
            </a:r>
            <a:r>
              <a:rPr lang="ru-RU" sz="2000" dirty="0"/>
              <a:t> </a:t>
            </a:r>
            <a:r>
              <a:rPr lang="ru-RU" sz="2000" dirty="0" err="1"/>
              <a:t>розумні</a:t>
            </a:r>
            <a:r>
              <a:rPr lang="ru-RU" sz="2000" dirty="0"/>
              <a:t> слова.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74765C-E6BB-471E-96DD-7BF97EEF863E}"/>
              </a:ext>
            </a:extLst>
          </p:cNvPr>
          <p:cNvSpPr/>
          <p:nvPr/>
        </p:nvSpPr>
        <p:spPr>
          <a:xfrm>
            <a:off x="1150138" y="548680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робити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якщо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сирена </a:t>
            </a:r>
          </a:p>
          <a:p>
            <a:pPr algn="ctr"/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починається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під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час уроку?</a:t>
            </a:r>
          </a:p>
        </p:txBody>
      </p:sp>
    </p:spTree>
    <p:extLst>
      <p:ext uri="{BB962C8B-B14F-4D97-AF65-F5344CB8AC3E}">
        <p14:creationId xmlns:p14="http://schemas.microsoft.com/office/powerpoint/2010/main" val="4122484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69510E-EF14-415F-BA6B-D4A11DFAA013}"/>
              </a:ext>
            </a:extLst>
          </p:cNvPr>
          <p:cNvSpPr/>
          <p:nvPr/>
        </p:nvSpPr>
        <p:spPr>
          <a:xfrm>
            <a:off x="2430016" y="2924944"/>
            <a:ext cx="4950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https://nus.org.ua/articles/yak-uchytelyam-rozpochaty-navchalnyj-protses-42-praktyky-ta-18-vidpovidej-na-zapytannya-vid-svitlany-rojz/</a:t>
            </a:r>
            <a:endParaRPr lang="uk-UA" sz="2400" dirty="0"/>
          </a:p>
          <a:p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8E1143-0837-4D4B-B878-18B78FD5244D}"/>
              </a:ext>
            </a:extLst>
          </p:cNvPr>
          <p:cNvSpPr/>
          <p:nvPr/>
        </p:nvSpPr>
        <p:spPr>
          <a:xfrm>
            <a:off x="1979712" y="692696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Як учителям </a:t>
            </a:r>
            <a:r>
              <a:rPr lang="ru-RU" sz="2400" b="1" dirty="0" err="1"/>
              <a:t>розпочати</a:t>
            </a:r>
            <a:r>
              <a:rPr lang="ru-RU" sz="2400" b="1" dirty="0"/>
              <a:t> та </a:t>
            </a:r>
            <a:r>
              <a:rPr lang="ru-RU" sz="2400" b="1" dirty="0" err="1"/>
              <a:t>проводити</a:t>
            </a:r>
            <a:r>
              <a:rPr lang="ru-RU" sz="2400" b="1" dirty="0"/>
              <a:t> </a:t>
            </a:r>
            <a:r>
              <a:rPr lang="ru-RU" sz="2400" b="1" dirty="0" err="1"/>
              <a:t>навчальний</a:t>
            </a:r>
            <a:r>
              <a:rPr lang="ru-RU" sz="2400" b="1" dirty="0"/>
              <a:t> </a:t>
            </a:r>
            <a:r>
              <a:rPr lang="ru-RU" sz="2400" b="1" dirty="0" err="1"/>
              <a:t>процес</a:t>
            </a:r>
            <a:r>
              <a:rPr lang="ru-RU" sz="2400" b="1" dirty="0"/>
              <a:t>. 42 практики та 18 </a:t>
            </a:r>
            <a:r>
              <a:rPr lang="ru-RU" sz="2400" b="1" dirty="0" err="1"/>
              <a:t>відповідей</a:t>
            </a:r>
            <a:r>
              <a:rPr lang="ru-RU" sz="2400" b="1" dirty="0"/>
              <a:t> на </a:t>
            </a:r>
            <a:r>
              <a:rPr lang="ru-RU" sz="2400" b="1" dirty="0" err="1"/>
              <a:t>запитання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психолога </a:t>
            </a:r>
            <a:r>
              <a:rPr lang="ru-RU" sz="2400" b="1" dirty="0" err="1"/>
              <a:t>Світлани</a:t>
            </a:r>
            <a:r>
              <a:rPr lang="ru-RU" sz="2400" b="1" dirty="0"/>
              <a:t> </a:t>
            </a:r>
            <a:r>
              <a:rPr lang="ru-RU" sz="2400" b="1" dirty="0" err="1"/>
              <a:t>Ройз</a:t>
            </a:r>
            <a:r>
              <a:rPr lang="ru-RU" sz="2400" b="1" dirty="0"/>
              <a:t>   на </a:t>
            </a:r>
            <a:r>
              <a:rPr lang="ru-RU" sz="2400" b="1" dirty="0" err="1"/>
              <a:t>сайті</a:t>
            </a:r>
            <a:r>
              <a:rPr lang="ru-RU" sz="2400" b="1" dirty="0"/>
              <a:t> НУШ</a:t>
            </a:r>
          </a:p>
        </p:txBody>
      </p:sp>
    </p:spTree>
    <p:extLst>
      <p:ext uri="{BB962C8B-B14F-4D97-AF65-F5344CB8AC3E}">
        <p14:creationId xmlns:p14="http://schemas.microsoft.com/office/powerpoint/2010/main" val="2478678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6939" y="1443841"/>
            <a:ext cx="636362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/>
            <a:r>
              <a:rPr lang="uk-UA" sz="2100" dirty="0">
                <a:solidFill>
                  <a:srgbClr val="1B1F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працюйте надто довго без перерви. Пам’ятайте: коли ви робите паузи, мислення продовжує паралельно працювати в розпорошеному режимі. Ідеальна комбінація: ваше навчання триває навіть тоді, коли ви розслабляєтеся. Деякі люди вважають, що ніколи не входять у розпорошений режим мислення, але це не так. Щоразу, коли ми розслабляємося й не думаємо ні про що конкретне, наш мозок входить у свій природний «фоновий» режим, який є однією із форм розпорошеного мислення. Це властиво всім. 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400E16-FCC4-4D3D-B924-063F128D32D1}"/>
              </a:ext>
            </a:extLst>
          </p:cNvPr>
          <p:cNvSpPr/>
          <p:nvPr/>
        </p:nvSpPr>
        <p:spPr>
          <a:xfrm>
            <a:off x="1115616" y="476672"/>
            <a:ext cx="6824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37661" algn="ctr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ВАЖЛИВІСТЬ РОБИТИ ПАУЗИ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8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79E7F2-E652-4A00-B318-F33F6FAABA50}"/>
              </a:ext>
            </a:extLst>
          </p:cNvPr>
          <p:cNvSpPr/>
          <p:nvPr/>
        </p:nvSpPr>
        <p:spPr>
          <a:xfrm>
            <a:off x="1763688" y="76470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Правило </a:t>
            </a:r>
            <a:r>
              <a:rPr lang="ru-RU" sz="2400" b="1" dirty="0" err="1"/>
              <a:t>кисневої</a:t>
            </a:r>
            <a:r>
              <a:rPr lang="ru-RU" sz="2400" b="1" dirty="0"/>
              <a:t> маски для </a:t>
            </a:r>
            <a:r>
              <a:rPr lang="ru-RU" sz="2400" b="1" dirty="0" err="1"/>
              <a:t>педагогів</a:t>
            </a:r>
            <a:r>
              <a:rPr lang="ru-RU" sz="2400" b="1" dirty="0"/>
              <a:t>: </a:t>
            </a:r>
            <a:r>
              <a:rPr lang="ru-RU" sz="2400" b="1" dirty="0" err="1"/>
              <a:t>практичні</a:t>
            </a:r>
            <a:r>
              <a:rPr lang="ru-RU" sz="2400" b="1" dirty="0"/>
              <a:t> </a:t>
            </a:r>
            <a:r>
              <a:rPr lang="ru-RU" sz="2400" b="1" dirty="0" err="1"/>
              <a:t>вправи</a:t>
            </a:r>
            <a:r>
              <a:rPr lang="ru-RU" sz="2400" b="1" dirty="0"/>
              <a:t> для </a:t>
            </a:r>
            <a:r>
              <a:rPr lang="ru-RU" sz="2400" b="1" dirty="0" err="1"/>
              <a:t>відновлення</a:t>
            </a:r>
            <a:r>
              <a:rPr lang="ru-RU" sz="2400" b="1" dirty="0"/>
              <a:t> в </a:t>
            </a:r>
            <a:r>
              <a:rPr lang="ru-RU" sz="2400" b="1" dirty="0" err="1"/>
              <a:t>травматичних</a:t>
            </a:r>
            <a:r>
              <a:rPr lang="ru-RU" sz="2400" b="1" dirty="0"/>
              <a:t> </a:t>
            </a:r>
            <a:r>
              <a:rPr lang="ru-RU" sz="2400" b="1" dirty="0" err="1"/>
              <a:t>обставинах</a:t>
            </a:r>
            <a:endParaRPr lang="ru-RU" sz="24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77DD6E-F32F-4445-A435-7DA28222995B}"/>
              </a:ext>
            </a:extLst>
          </p:cNvPr>
          <p:cNvSpPr/>
          <p:nvPr/>
        </p:nvSpPr>
        <p:spPr>
          <a:xfrm>
            <a:off x="2159732" y="2644170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https://nus.org.ua/articles/pravylo-kysnevoyi-masky-dlya-pedagogiv-praktychni-vpravy-dlya-vidnovlennya-v-travmatychnyh-obstavynah/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12800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557547-3249-4042-BF05-4F203F452B81}"/>
              </a:ext>
            </a:extLst>
          </p:cNvPr>
          <p:cNvSpPr/>
          <p:nvPr/>
        </p:nvSpPr>
        <p:spPr>
          <a:xfrm>
            <a:off x="1043608" y="548680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err="1">
                <a:solidFill>
                  <a:srgbClr val="253D72"/>
                </a:solidFill>
                <a:latin typeface="+mj-lt"/>
              </a:rPr>
              <a:t>Керуй</a:t>
            </a:r>
            <a:r>
              <a:rPr lang="ru-RU" sz="3600" dirty="0">
                <a:solidFill>
                  <a:srgbClr val="253D72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rgbClr val="253D72"/>
                </a:solidFill>
                <a:latin typeface="+mj-lt"/>
              </a:rPr>
              <a:t>своїми</a:t>
            </a:r>
            <a:r>
              <a:rPr lang="ru-RU" sz="3600" dirty="0">
                <a:solidFill>
                  <a:srgbClr val="253D72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rgbClr val="253D72"/>
                </a:solidFill>
                <a:latin typeface="+mj-lt"/>
              </a:rPr>
              <a:t>очікуваннями</a:t>
            </a:r>
            <a:endParaRPr lang="ru-RU" sz="3600" dirty="0">
              <a:solidFill>
                <a:srgbClr val="253D72"/>
              </a:solidFill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err="1">
                <a:solidFill>
                  <a:srgbClr val="253D72"/>
                </a:solidFill>
                <a:latin typeface="+mj-lt"/>
              </a:rPr>
              <a:t>Проактивно</a:t>
            </a:r>
            <a:r>
              <a:rPr lang="ru-RU" sz="3600" dirty="0">
                <a:solidFill>
                  <a:srgbClr val="253D72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rgbClr val="253D72"/>
                </a:solidFill>
                <a:latin typeface="+mj-lt"/>
              </a:rPr>
              <a:t>керуй</a:t>
            </a:r>
            <a:r>
              <a:rPr lang="ru-RU" sz="3600" dirty="0">
                <a:solidFill>
                  <a:srgbClr val="253D72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rgbClr val="253D72"/>
                </a:solidFill>
                <a:latin typeface="+mj-lt"/>
              </a:rPr>
              <a:t>своїм</a:t>
            </a:r>
            <a:r>
              <a:rPr lang="ru-RU" sz="3600" dirty="0">
                <a:solidFill>
                  <a:srgbClr val="253D72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rgbClr val="253D72"/>
                </a:solidFill>
                <a:latin typeface="+mj-lt"/>
              </a:rPr>
              <a:t>стресом</a:t>
            </a:r>
            <a:endParaRPr lang="ru-RU" sz="3600" dirty="0">
              <a:solidFill>
                <a:srgbClr val="253D72"/>
              </a:solidFill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253D72"/>
                </a:solidFill>
                <a:latin typeface="+mj-lt"/>
              </a:rPr>
              <a:t>Знай </a:t>
            </a:r>
            <a:r>
              <a:rPr lang="ru-RU" sz="3600" dirty="0" err="1">
                <a:solidFill>
                  <a:srgbClr val="253D72"/>
                </a:solidFill>
                <a:latin typeface="+mj-lt"/>
              </a:rPr>
              <a:t>свої</a:t>
            </a:r>
            <a:r>
              <a:rPr lang="ru-RU" sz="3600" dirty="0">
                <a:solidFill>
                  <a:srgbClr val="253D72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rgbClr val="253D72"/>
                </a:solidFill>
                <a:latin typeface="+mj-lt"/>
              </a:rPr>
              <a:t>тригери</a:t>
            </a:r>
            <a:endParaRPr lang="ru-RU" sz="3600" dirty="0">
              <a:solidFill>
                <a:srgbClr val="253D72"/>
              </a:solidFill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err="1">
                <a:solidFill>
                  <a:srgbClr val="253D72"/>
                </a:solidFill>
                <a:latin typeface="+mj-lt"/>
              </a:rPr>
              <a:t>Відділяй</a:t>
            </a:r>
            <a:r>
              <a:rPr lang="ru-RU" sz="3600" dirty="0">
                <a:solidFill>
                  <a:srgbClr val="253D72"/>
                </a:solidFill>
                <a:latin typeface="+mj-lt"/>
              </a:rPr>
              <a:t> роботу </a:t>
            </a:r>
            <a:r>
              <a:rPr lang="ru-RU" sz="3600" dirty="0" err="1">
                <a:solidFill>
                  <a:srgbClr val="253D72"/>
                </a:solidFill>
                <a:latin typeface="+mj-lt"/>
              </a:rPr>
              <a:t>від</a:t>
            </a:r>
            <a:r>
              <a:rPr lang="ru-RU" sz="3600" dirty="0">
                <a:solidFill>
                  <a:srgbClr val="253D72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rgbClr val="253D72"/>
                </a:solidFill>
                <a:latin typeface="+mj-lt"/>
              </a:rPr>
              <a:t>побуту</a:t>
            </a:r>
            <a:endParaRPr lang="ru-RU" sz="3600" dirty="0">
              <a:solidFill>
                <a:srgbClr val="253D72"/>
              </a:solidFill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err="1">
                <a:solidFill>
                  <a:srgbClr val="253D72"/>
                </a:solidFill>
                <a:latin typeface="+mj-lt"/>
              </a:rPr>
              <a:t>Спілкуйся</a:t>
            </a:r>
            <a:r>
              <a:rPr lang="ru-RU" sz="3600" dirty="0">
                <a:solidFill>
                  <a:srgbClr val="253D72"/>
                </a:solidFill>
                <a:latin typeface="+mj-lt"/>
              </a:rPr>
              <a:t> з собою та </a:t>
            </a:r>
            <a:r>
              <a:rPr lang="ru-RU" sz="3600" dirty="0" err="1">
                <a:solidFill>
                  <a:srgbClr val="253D72"/>
                </a:solidFill>
                <a:latin typeface="+mj-lt"/>
              </a:rPr>
              <a:t>іншими</a:t>
            </a:r>
            <a:endParaRPr lang="ru-RU" sz="3600" dirty="0">
              <a:solidFill>
                <a:srgbClr val="253D72"/>
              </a:solidFill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err="1">
                <a:solidFill>
                  <a:srgbClr val="253D72"/>
                </a:solidFill>
                <a:latin typeface="+mj-lt"/>
              </a:rPr>
              <a:t>Підтримуй</a:t>
            </a:r>
            <a:r>
              <a:rPr lang="ru-RU" sz="3600" dirty="0">
                <a:solidFill>
                  <a:srgbClr val="253D72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rgbClr val="253D72"/>
                </a:solidFill>
                <a:latin typeface="+mj-lt"/>
              </a:rPr>
              <a:t>зв'язки</a:t>
            </a:r>
            <a:endParaRPr lang="ru-RU" sz="3600" dirty="0">
              <a:solidFill>
                <a:srgbClr val="253D72"/>
              </a:solidFill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err="1">
                <a:solidFill>
                  <a:srgbClr val="253D72"/>
                </a:solidFill>
                <a:latin typeface="+mj-lt"/>
              </a:rPr>
              <a:t>Керуй</a:t>
            </a:r>
            <a:r>
              <a:rPr lang="ru-RU" sz="3600" dirty="0">
                <a:solidFill>
                  <a:srgbClr val="253D72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rgbClr val="253D72"/>
                </a:solidFill>
                <a:latin typeface="+mj-lt"/>
              </a:rPr>
              <a:t>тим</a:t>
            </a:r>
            <a:r>
              <a:rPr lang="ru-RU" sz="3600" dirty="0">
                <a:solidFill>
                  <a:srgbClr val="253D72"/>
                </a:solidFill>
                <a:latin typeface="+mj-lt"/>
              </a:rPr>
              <a:t>, </a:t>
            </a:r>
            <a:r>
              <a:rPr lang="ru-RU" sz="3600" dirty="0" err="1">
                <a:solidFill>
                  <a:srgbClr val="253D72"/>
                </a:solidFill>
                <a:latin typeface="+mj-lt"/>
              </a:rPr>
              <a:t>чим</a:t>
            </a:r>
            <a:r>
              <a:rPr lang="ru-RU" sz="3600" dirty="0">
                <a:solidFill>
                  <a:srgbClr val="253D72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rgbClr val="253D72"/>
                </a:solidFill>
                <a:latin typeface="+mj-lt"/>
              </a:rPr>
              <a:t>можеш</a:t>
            </a:r>
            <a:r>
              <a:rPr lang="ru-RU" sz="3600" dirty="0">
                <a:latin typeface="+mj-lt"/>
              </a:rPr>
              <a:t> </a:t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0684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>
            <a:spLocks noGrp="1"/>
          </p:cNvSpPr>
          <p:nvPr>
            <p:ph type="ctrTitle" idx="4294967295"/>
          </p:nvPr>
        </p:nvSpPr>
        <p:spPr>
          <a:xfrm>
            <a:off x="2384268" y="509989"/>
            <a:ext cx="2271925" cy="738434"/>
          </a:xfrm>
          <a:prstGeom prst="rect">
            <a:avLst/>
          </a:prstGeom>
        </p:spPr>
        <p:txBody>
          <a:bodyPr spcFirstLastPara="1" vert="horz" wrap="square" lIns="91421" tIns="91421" rIns="91421" bIns="91421" rtlCol="0" anchor="t" anchorCtr="0">
            <a:noAutofit/>
          </a:bodyPr>
          <a:lstStyle/>
          <a:p>
            <a:r>
              <a:rPr lang="uk-UA" sz="3600" dirty="0">
                <a:solidFill>
                  <a:srgbClr val="ABE33F"/>
                </a:solidFill>
                <a:latin typeface="Arial" pitchFamily="34" charset="0"/>
                <a:cs typeface="Arial" pitchFamily="34" charset="0"/>
              </a:rPr>
              <a:t>ДЯКУЮ!</a:t>
            </a:r>
            <a:endParaRPr sz="6000" dirty="0">
              <a:solidFill>
                <a:srgbClr val="ABE33F"/>
              </a:solidFill>
            </a:endParaRPr>
          </a:p>
        </p:txBody>
      </p:sp>
      <p:grpSp>
        <p:nvGrpSpPr>
          <p:cNvPr id="306" name="Google Shape;306;p34"/>
          <p:cNvGrpSpPr/>
          <p:nvPr/>
        </p:nvGrpSpPr>
        <p:grpSpPr>
          <a:xfrm>
            <a:off x="1043608" y="1377857"/>
            <a:ext cx="1681779" cy="1179949"/>
            <a:chOff x="559275" y="1683950"/>
            <a:chExt cx="466500" cy="327300"/>
          </a:xfrm>
        </p:grpSpPr>
        <p:sp>
          <p:nvSpPr>
            <p:cNvPr id="307" name="Google Shape;307;p34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2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2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9" name="Google Shape;309;p34"/>
          <p:cNvSpPr/>
          <p:nvPr/>
        </p:nvSpPr>
        <p:spPr>
          <a:xfrm>
            <a:off x="1450449" y="2622527"/>
            <a:ext cx="1274938" cy="1159802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25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34"/>
          <p:cNvSpPr txBox="1">
            <a:spLocks noGrp="1"/>
          </p:cNvSpPr>
          <p:nvPr>
            <p:ph type="sldNum" idx="12"/>
          </p:nvPr>
        </p:nvSpPr>
        <p:spPr>
          <a:xfrm>
            <a:off x="27122" y="5607101"/>
            <a:ext cx="548700" cy="393600"/>
          </a:xfrm>
          <a:prstGeom prst="rect">
            <a:avLst/>
          </a:prstGeom>
        </p:spPr>
        <p:txBody>
          <a:bodyPr spcFirstLastPara="1" vert="horz" wrap="square" lIns="91421" tIns="91421" rIns="91421" bIns="91421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/>
          </a:p>
        </p:txBody>
      </p:sp>
      <p:sp>
        <p:nvSpPr>
          <p:cNvPr id="9" name="Прямокутник 8"/>
          <p:cNvSpPr/>
          <p:nvPr/>
        </p:nvSpPr>
        <p:spPr>
          <a:xfrm>
            <a:off x="2357183" y="1591967"/>
            <a:ext cx="4152262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3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Arial" charset="0"/>
              </a:rPr>
              <a:t>Запрошую до співпраці!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4146"/>
            <a:ext cx="2497500" cy="300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кутник 1"/>
          <p:cNvSpPr/>
          <p:nvPr/>
        </p:nvSpPr>
        <p:spPr>
          <a:xfrm>
            <a:off x="5235530" y="4260504"/>
            <a:ext cx="3780000" cy="90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</a:pPr>
            <a:r>
              <a:rPr lang="uk-UA" sz="21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Дідик</a:t>
            </a:r>
            <a:r>
              <a:rPr lang="uk-UA" sz="21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1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Альона</a:t>
            </a:r>
            <a:r>
              <a:rPr lang="uk-UA" sz="21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Петрівна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</a:pPr>
            <a:r>
              <a:rPr lang="uk-UA" sz="21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Консультант ЦПРПП ВМР </a:t>
            </a:r>
            <a:endParaRPr lang="uk-UA" sz="2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2"/>
          <p:cNvSpPr/>
          <p:nvPr/>
        </p:nvSpPr>
        <p:spPr>
          <a:xfrm>
            <a:off x="1331640" y="4228204"/>
            <a:ext cx="2941881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100" b="1" kern="0" dirty="0">
                <a:solidFill>
                  <a:srgbClr val="072F67"/>
                </a:solidFill>
                <a:latin typeface="Arial" charset="0"/>
              </a:rPr>
              <a:t>(0</a:t>
            </a:r>
            <a:r>
              <a:rPr lang="uk-UA" sz="2100" b="1" kern="0" dirty="0">
                <a:solidFill>
                  <a:srgbClr val="072F67"/>
                </a:solidFill>
                <a:latin typeface="Arial" charset="0"/>
              </a:rPr>
              <a:t>67</a:t>
            </a:r>
            <a:r>
              <a:rPr lang="en-GB" sz="2100" b="1" kern="0" dirty="0">
                <a:solidFill>
                  <a:srgbClr val="072F67"/>
                </a:solidFill>
                <a:latin typeface="Arial" charset="0"/>
              </a:rPr>
              <a:t>)</a:t>
            </a:r>
            <a:r>
              <a:rPr lang="uk-UA" sz="2100" b="1" kern="0" dirty="0">
                <a:solidFill>
                  <a:srgbClr val="072F67"/>
                </a:solidFill>
                <a:latin typeface="Arial" charset="0"/>
              </a:rPr>
              <a:t> 858</a:t>
            </a:r>
            <a:r>
              <a:rPr lang="en-GB" sz="2100" b="1" kern="0" dirty="0">
                <a:solidFill>
                  <a:srgbClr val="072F67"/>
                </a:solidFill>
                <a:latin typeface="Arial" charset="0"/>
              </a:rPr>
              <a:t> </a:t>
            </a:r>
            <a:r>
              <a:rPr lang="uk-UA" sz="2100" b="1" kern="0" dirty="0">
                <a:solidFill>
                  <a:srgbClr val="072F67"/>
                </a:solidFill>
                <a:latin typeface="Arial" charset="0"/>
              </a:rPr>
              <a:t>61</a:t>
            </a:r>
            <a:r>
              <a:rPr lang="en-GB" sz="2100" b="1" kern="0" dirty="0">
                <a:solidFill>
                  <a:srgbClr val="072F67"/>
                </a:solidFill>
                <a:latin typeface="Arial" charset="0"/>
              </a:rPr>
              <a:t> </a:t>
            </a:r>
            <a:r>
              <a:rPr lang="uk-UA" sz="2100" b="1" kern="0" dirty="0">
                <a:solidFill>
                  <a:srgbClr val="072F67"/>
                </a:solidFill>
                <a:latin typeface="Arial" charset="0"/>
              </a:rPr>
              <a:t>59</a:t>
            </a:r>
            <a:endParaRPr lang="en-GB" sz="2100" b="1" kern="0" dirty="0">
              <a:solidFill>
                <a:srgbClr val="072F67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487" y="5022030"/>
            <a:ext cx="335344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prstClr val="black"/>
                </a:solidFill>
                <a:latin typeface="Arial" charset="0"/>
              </a:rPr>
              <a:t>aluona2603@gmail.com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35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5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pPr eaLnBrk="1" hangingPunct="1"/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Вимоги до уроку (за В. Оніщуком)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</a:rPr>
              <a:t>Виховні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</a:rPr>
              <a:t> – реалізація виховних функцій навчання (моральне, етичне, трудове тощо)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</a:rPr>
              <a:t>Дидактичні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</a:rPr>
              <a:t> – реалізація принципів навчання (мета, зміст, форми роботи та зворотній зв’язок)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</a:rPr>
              <a:t>Психологічні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</a:rPr>
              <a:t>– врахування психологічних особливостей розвитку  (можливості, засоби стимулювання, корекційно-розвивальні аспекти тощо)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i="1" dirty="0" err="1">
                <a:solidFill>
                  <a:schemeClr val="tx2">
                    <a:lumMod val="50000"/>
                  </a:schemeClr>
                </a:solidFill>
              </a:rPr>
              <a:t>Валеологічні</a:t>
            </a: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</a:rPr>
              <a:t>– забезпечення на </a:t>
            </a:r>
            <a:r>
              <a:rPr lang="uk-UA" sz="1800" dirty="0" err="1">
                <a:solidFill>
                  <a:schemeClr val="tx2">
                    <a:lumMod val="50000"/>
                  </a:schemeClr>
                </a:solidFill>
              </a:rPr>
              <a:t>уроці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</a:rPr>
              <a:t> умов, що не шкодять </a:t>
            </a:r>
            <a:r>
              <a:rPr lang="uk-UA" sz="1800" dirty="0" err="1">
                <a:solidFill>
                  <a:schemeClr val="tx2">
                    <a:lumMod val="50000"/>
                  </a:schemeClr>
                </a:solidFill>
              </a:rPr>
              <a:t>здоров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</a:rPr>
              <a:t>ю учнів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</a:rPr>
              <a:t>провітрювання, освітлення, розмір парт та ін., а також профілактика гіподинамії розумової перевтоми тощо)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</a:rPr>
              <a:t>Організаційні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</a:rPr>
              <a:t>– різні форми залучення до опрацювання інформації (</a:t>
            </a:r>
            <a:r>
              <a:rPr lang="uk-UA" sz="1800" dirty="0" err="1">
                <a:solidFill>
                  <a:schemeClr val="tx2">
                    <a:lumMod val="50000"/>
                  </a:schemeClr>
                </a:solidFill>
              </a:rPr>
              <a:t>уроки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</a:rPr>
              <a:t> з інтерактивними техніками, проектування, </a:t>
            </a:r>
            <a:r>
              <a:rPr lang="uk-UA" sz="1800" dirty="0" err="1">
                <a:solidFill>
                  <a:schemeClr val="tx2">
                    <a:lumMod val="50000"/>
                  </a:schemeClr>
                </a:solidFill>
              </a:rPr>
              <a:t>уроки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</a:rPr>
              <a:t> з нестандартними формами організації навчально-виховної діяльності (урок-подорож, урок-екскурсія тощо)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</a:rPr>
              <a:t>Дотримання правил безпеки роботи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</a:rPr>
              <a:t> – регламентується вимогами до обладнання кабінету та відповідними інструкціями з безпеки життєдіяльності</a:t>
            </a:r>
          </a:p>
          <a:p>
            <a:pPr eaLnBrk="1" hangingPunct="1">
              <a:lnSpc>
                <a:spcPct val="80000"/>
              </a:lnSpc>
            </a:pPr>
            <a:endParaRPr lang="ru-RU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title"/>
          </p:nvPr>
        </p:nvSpPr>
        <p:spPr>
          <a:xfrm>
            <a:off x="971600" y="304801"/>
            <a:ext cx="7715200" cy="96396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800" b="1" dirty="0">
                <a:solidFill>
                  <a:srgbClr val="007A37"/>
                </a:solidFill>
              </a:rPr>
              <a:t>ВИМОГИ ДО СУЧАСНОГО УРОКУ</a:t>
            </a:r>
            <a:br>
              <a:rPr lang="uk-UA" sz="2800" b="1" dirty="0">
                <a:solidFill>
                  <a:srgbClr val="007A37"/>
                </a:solidFill>
              </a:rPr>
            </a:br>
            <a:r>
              <a:rPr lang="uk-UA" sz="2000" b="1" dirty="0">
                <a:solidFill>
                  <a:srgbClr val="007A37"/>
                </a:solidFill>
              </a:rPr>
              <a:t>(за </a:t>
            </a:r>
            <a:r>
              <a:rPr lang="uk-UA" sz="2000" b="1" dirty="0" err="1">
                <a:solidFill>
                  <a:srgbClr val="007A37"/>
                </a:solidFill>
              </a:rPr>
              <a:t>Дайрі</a:t>
            </a:r>
            <a:r>
              <a:rPr lang="uk-UA" sz="2000" b="1" dirty="0">
                <a:solidFill>
                  <a:srgbClr val="007A37"/>
                </a:solidFill>
              </a:rPr>
              <a:t> Н.Г., Онищуком М.О., Підласим І.П.)</a:t>
            </a:r>
            <a:endParaRPr lang="ru-RU" sz="2000" dirty="0">
              <a:solidFill>
                <a:srgbClr val="007A37"/>
              </a:solidFill>
            </a:endParaRPr>
          </a:p>
        </p:txBody>
      </p:sp>
      <p:sp>
        <p:nvSpPr>
          <p:cNvPr id="3379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71600" y="1447800"/>
            <a:ext cx="7486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На першому місці організації освітнього процесу виступає особистість не вчителя, а учня.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Завдання вчителя сьогодні – формування вмінь учнів самостійно здобувати знання і застосовувати їх на практиці.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У вимогах до особистісно орієнтованого уроку визначальною є позиція до учня як до суб’єкта навчання.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Одне із завдань сучасного уроку – виховання якостей особистості, працелюбність, бажання бути корисним суспільству.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Необхідність викликати в учнів інтерес до матеріалу (мотивація учіння); створення необхідних умов для сприйняття, осмислення і запам’ятовування навчальної інформації.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Від формування знань, умінь і навичок як основної освітньої мети (яка забезпечує соціальну компетентність) – до створення умов для розкриття суб’єктного досвіду учня, його природної психічної активності як особистості.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Методологічна спрямованість уроку: на першому плані – розвиток творчої і пізнавальної активності учнів; основний шлях його – проблемне навчання, створення творчої ситуації.</a:t>
            </a:r>
            <a:endParaRPr lang="ru-RU" sz="2000" dirty="0">
              <a:solidFill>
                <a:srgbClr val="006C3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81001"/>
            <a:ext cx="7715200" cy="887760"/>
          </a:xfrm>
        </p:spPr>
        <p:txBody>
          <a:bodyPr>
            <a:noAutofit/>
          </a:bodyPr>
          <a:lstStyle/>
          <a:p>
            <a:pPr eaLnBrk="1" hangingPunct="1"/>
            <a:r>
              <a:rPr lang="uk-UA" sz="2800" b="1" dirty="0">
                <a:solidFill>
                  <a:srgbClr val="006C31"/>
                </a:solidFill>
              </a:rPr>
              <a:t>ВИМОГИ ДО СУЧАСНОГО УРОКУ</a:t>
            </a:r>
            <a:br>
              <a:rPr lang="uk-UA" sz="2800" b="1" dirty="0">
                <a:solidFill>
                  <a:srgbClr val="006C31"/>
                </a:solidFill>
              </a:rPr>
            </a:br>
            <a:r>
              <a:rPr lang="uk-UA" sz="2000" b="1" dirty="0">
                <a:solidFill>
                  <a:srgbClr val="006C31"/>
                </a:solidFill>
              </a:rPr>
              <a:t>(ЗА М.Н.СКАТКІНИМ ТА І.Я.ЛЕРНЕРОМ)</a:t>
            </a:r>
            <a:endParaRPr lang="ru-RU" sz="2000" dirty="0">
              <a:solidFill>
                <a:srgbClr val="006C31"/>
              </a:solidFill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71600"/>
            <a:ext cx="7715200" cy="493772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200" dirty="0">
                <a:solidFill>
                  <a:srgbClr val="006C31"/>
                </a:solidFill>
              </a:rPr>
              <a:t>Урок повинен передбачати не лише виклад змісту, а й завдання, що припускають застосування знань на практиці.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dirty="0">
                <a:solidFill>
                  <a:srgbClr val="006C31"/>
                </a:solidFill>
              </a:rPr>
              <a:t>Частина знань отримується учнями в процесі самостійного пошуку шляхом вирішення пошукових завдань.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dirty="0">
                <a:solidFill>
                  <a:srgbClr val="006C31"/>
                </a:solidFill>
              </a:rPr>
              <a:t>Зміст знань вивчається шляхом постановки вчителем  проблеми і розкриття ним шляхів її доказового вирішення.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dirty="0">
                <a:solidFill>
                  <a:srgbClr val="006C31"/>
                </a:solidFill>
              </a:rPr>
              <a:t>Науковість – відповідність змісту уроку рівню сучасної науки і процесу навчання – досягненням педагогіки.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dirty="0">
                <a:solidFill>
                  <a:srgbClr val="006C31"/>
                </a:solidFill>
              </a:rPr>
              <a:t>Індивідуалізація навчання як стимулювання здібностей  одних учнів і створення перспективи інших.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dirty="0">
                <a:solidFill>
                  <a:srgbClr val="006C31"/>
                </a:solidFill>
              </a:rPr>
              <a:t>Урок – логічна одиниця теми, розділу, курсу.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dirty="0">
                <a:solidFill>
                  <a:srgbClr val="006C31"/>
                </a:solidFill>
              </a:rPr>
              <a:t>Головний критерій цінності уроку – навченість учнів, досягнення мети уроку.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dirty="0">
                <a:solidFill>
                  <a:srgbClr val="006C31"/>
                </a:solidFill>
              </a:rPr>
              <a:t>Урок служить не лише навчанню, а й вихованню учнів.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dirty="0">
                <a:solidFill>
                  <a:srgbClr val="006C31"/>
                </a:solidFill>
              </a:rPr>
              <a:t>Культура вчителя, його інтелектуальний, моральний та ідейний стан – основна передумова реалізації інших вимог до уроку, його ефективності.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dirty="0">
                <a:solidFill>
                  <a:srgbClr val="006C31"/>
                </a:solidFill>
              </a:rPr>
              <a:t>Творче використання ППД.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dirty="0">
                <a:solidFill>
                  <a:srgbClr val="006C31"/>
                </a:solidFill>
              </a:rPr>
              <a:t>Дотримання відповідних санітарно-гігієнічних вимог.</a:t>
            </a:r>
          </a:p>
          <a:p>
            <a:pPr eaLnBrk="1" hangingPunct="1">
              <a:lnSpc>
                <a:spcPct val="80000"/>
              </a:lnSpc>
            </a:pPr>
            <a:endParaRPr lang="ru-RU" sz="1800" dirty="0">
              <a:solidFill>
                <a:srgbClr val="006C3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609600"/>
            <a:ext cx="7566992" cy="519566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Пріоритет особистості учня в організації освітнього процесу.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Орієнтація на процес навчання.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Організація та особистісні досягнення учнів.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Діагностика причин, що впливають на якість пізнавальної діяльності, прогнозування ходу і наслідків навчально-виховного процесу, вибір оптимальної технології для досягнення запроектованих результатів.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Використання активних методів навчання.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Чітке визначення освітніх, виховних і розвивальних завдань уроку.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Обґрунтований вибір, доцільне використання оптимального досягнення мети комплексу дидактичних завдань.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Особистісний підхід до учнів, діяльна індивідуалізація педагогічної взаємодії на основі діагностики їх реальних можливостей, проектування конкретних змін, контроль запланованих результатів.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Формування вмінь самостійно здобувати знання і застосовувати їх на практиці.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>
                <a:solidFill>
                  <a:srgbClr val="006C31"/>
                </a:solidFill>
              </a:rPr>
              <a:t>Атмосфера демократизму, змагань, діловитості, співпраці, висока відповідальність всіх учасників навчально-виховного процесу за результати спільної праці.</a:t>
            </a:r>
            <a:endParaRPr lang="ru-RU" sz="2000" dirty="0">
              <a:solidFill>
                <a:srgbClr val="006C3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09600"/>
            <a:ext cx="749498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600" b="1" dirty="0">
                <a:solidFill>
                  <a:srgbClr val="006C31"/>
                </a:solidFill>
              </a:rPr>
              <a:t>Загальні визначальні вимоги до сучасного уроку:</a:t>
            </a:r>
            <a:endParaRPr lang="ru-RU" sz="3600" b="1" dirty="0">
              <a:solidFill>
                <a:srgbClr val="006C31"/>
              </a:solidFill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05000"/>
            <a:ext cx="7346776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dirty="0">
                <a:solidFill>
                  <a:srgbClr val="006C31"/>
                </a:solidFill>
              </a:rPr>
              <a:t>врахування віку та психологічних особливостей дітей;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>
                <a:solidFill>
                  <a:srgbClr val="006C31"/>
                </a:solidFill>
              </a:rPr>
              <a:t>зв’язок змісту уроку з життям, з практикою;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>
                <a:solidFill>
                  <a:srgbClr val="006C31"/>
                </a:solidFill>
              </a:rPr>
              <a:t>орієнтація на навчання всіх учнів;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>
                <a:solidFill>
                  <a:srgbClr val="006C31"/>
                </a:solidFill>
              </a:rPr>
              <a:t>науковий рівень викладання предмета;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>
                <a:solidFill>
                  <a:srgbClr val="006C31"/>
                </a:solidFill>
              </a:rPr>
              <a:t>культура вчителя, його моральний стан.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dirty="0">
                <a:solidFill>
                  <a:srgbClr val="006C31"/>
                </a:solidFill>
              </a:rPr>
              <a:t>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i="1" dirty="0">
                <a:solidFill>
                  <a:srgbClr val="006C31"/>
                </a:solidFill>
              </a:rPr>
              <a:t>		</a:t>
            </a:r>
            <a:r>
              <a:rPr lang="uk-UA" sz="2400" i="1" dirty="0">
                <a:solidFill>
                  <a:srgbClr val="003760"/>
                </a:solidFill>
              </a:rPr>
              <a:t>Ефективність навчання залежить від якісної і систематичної реалізації всіх вимог до уроку. Вимоги до уроку повинні бути закладені в основу його аналізу й самоаналізу.</a:t>
            </a:r>
            <a:endParaRPr lang="ru-RU" sz="2400" i="1" dirty="0">
              <a:solidFill>
                <a:srgbClr val="00376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4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0708"/>
            <a:ext cx="7920880" cy="1143000"/>
          </a:xfrm>
        </p:spPr>
        <p:txBody>
          <a:bodyPr>
            <a:normAutofit/>
          </a:bodyPr>
          <a:lstStyle/>
          <a:p>
            <a:r>
              <a:rPr lang="uk-UA" sz="2800" dirty="0"/>
              <a:t>ЧИ ЗНАЄМО МИ ТИХ КОГО НАВЧАЄМО? ДІТИ «МЕРЕЖЕВОГО РОЗУМУ»</a:t>
            </a:r>
            <a:endParaRPr lang="ru-RU" sz="2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D7C8A32-3298-41B4-B66C-4117A7271A47}"/>
              </a:ext>
            </a:extLst>
          </p:cNvPr>
          <p:cNvSpPr/>
          <p:nvPr/>
        </p:nvSpPr>
        <p:spPr>
          <a:xfrm>
            <a:off x="1054555" y="1287797"/>
            <a:ext cx="2530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</a:rPr>
              <a:t>«</a:t>
            </a:r>
            <a:r>
              <a:rPr lang="ru-RU" dirty="0" err="1">
                <a:solidFill>
                  <a:srgbClr val="7030A0"/>
                </a:solidFill>
              </a:rPr>
              <a:t>кліпове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мислення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r>
              <a:rPr lang="ru-RU" dirty="0">
                <a:solidFill>
                  <a:srgbClr val="7030A0"/>
                </a:solidFill>
              </a:rPr>
              <a:t>(</a:t>
            </a:r>
            <a:r>
              <a:rPr lang="ru-RU" sz="1400" dirty="0" err="1">
                <a:solidFill>
                  <a:srgbClr val="7030A0"/>
                </a:solidFill>
              </a:rPr>
              <a:t>сприймання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інформації</a:t>
            </a:r>
            <a:endParaRPr lang="ru-RU" sz="1400" dirty="0">
              <a:solidFill>
                <a:srgbClr val="7030A0"/>
              </a:solidFill>
            </a:endParaRPr>
          </a:p>
          <a:p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малими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порціями</a:t>
            </a:r>
            <a:r>
              <a:rPr lang="ru-RU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00B3242-E8E8-48FD-8842-5DF34EF8360F}"/>
              </a:ext>
            </a:extLst>
          </p:cNvPr>
          <p:cNvSpPr/>
          <p:nvPr/>
        </p:nvSpPr>
        <p:spPr>
          <a:xfrm>
            <a:off x="1575575" y="2391825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rgbClr val="7030A0"/>
                </a:solidFill>
              </a:rPr>
              <a:t>гіперактивні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C987F34-9E02-4D45-B062-8A4FF70E4D57}"/>
              </a:ext>
            </a:extLst>
          </p:cNvPr>
          <p:cNvSpPr/>
          <p:nvPr/>
        </p:nvSpPr>
        <p:spPr>
          <a:xfrm>
            <a:off x="1344360" y="2941855"/>
            <a:ext cx="20195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rgbClr val="7030A0"/>
                </a:solidFill>
              </a:rPr>
              <a:t>швидше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err="1">
                <a:solidFill>
                  <a:srgbClr val="7030A0"/>
                </a:solidFill>
              </a:rPr>
              <a:t>розпізнають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  <a:p>
            <a:r>
              <a:rPr lang="ru-RU" dirty="0" err="1">
                <a:solidFill>
                  <a:srgbClr val="7030A0"/>
                </a:solidFill>
              </a:rPr>
              <a:t>значення</a:t>
            </a:r>
            <a:r>
              <a:rPr lang="ru-RU" dirty="0">
                <a:solidFill>
                  <a:srgbClr val="7030A0"/>
                </a:solidFill>
              </a:rPr>
              <a:t> контенту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CEE01A1-68B6-4DAA-9489-77A350316D9E}"/>
              </a:ext>
            </a:extLst>
          </p:cNvPr>
          <p:cNvSpPr/>
          <p:nvPr/>
        </p:nvSpPr>
        <p:spPr>
          <a:xfrm>
            <a:off x="1028266" y="4133581"/>
            <a:ext cx="2201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</a:rPr>
              <a:t>мало </a:t>
            </a:r>
            <a:r>
              <a:rPr lang="ru-RU" dirty="0" err="1">
                <a:solidFill>
                  <a:srgbClr val="7030A0"/>
                </a:solidFill>
              </a:rPr>
              <a:t>спілкуються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6A95338-356E-483F-9D7B-843D34F9654C}"/>
              </a:ext>
            </a:extLst>
          </p:cNvPr>
          <p:cNvSpPr/>
          <p:nvPr/>
        </p:nvSpPr>
        <p:spPr>
          <a:xfrm>
            <a:off x="1028902" y="5140642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rgbClr val="7030A0"/>
                </a:solidFill>
              </a:rPr>
              <a:t>орієнтуються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швидкість</a:t>
            </a:r>
            <a:r>
              <a:rPr lang="ru-RU" dirty="0">
                <a:solidFill>
                  <a:srgbClr val="7030A0"/>
                </a:solidFill>
              </a:rPr>
              <a:t>, </a:t>
            </a:r>
          </a:p>
          <a:p>
            <a:r>
              <a:rPr lang="ru-RU" dirty="0">
                <a:solidFill>
                  <a:srgbClr val="7030A0"/>
                </a:solidFill>
              </a:rPr>
              <a:t>а не на </a:t>
            </a:r>
            <a:r>
              <a:rPr lang="ru-RU" dirty="0" err="1">
                <a:solidFill>
                  <a:srgbClr val="7030A0"/>
                </a:solidFill>
              </a:rPr>
              <a:t>глибину</a:t>
            </a:r>
            <a:r>
              <a:rPr lang="ru-RU" dirty="0">
                <a:solidFill>
                  <a:srgbClr val="7030A0"/>
                </a:solidFill>
              </a:rPr>
              <a:t> й </a:t>
            </a:r>
            <a:r>
              <a:rPr lang="ru-RU" dirty="0" err="1">
                <a:solidFill>
                  <a:srgbClr val="7030A0"/>
                </a:solidFill>
              </a:rPr>
              <a:t>розуміння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6FD5D8F-DFC3-4E7C-89DF-01C857E37D39}"/>
              </a:ext>
            </a:extLst>
          </p:cNvPr>
          <p:cNvSpPr/>
          <p:nvPr/>
        </p:nvSpPr>
        <p:spPr>
          <a:xfrm>
            <a:off x="6342607" y="1312148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rgbClr val="7030A0"/>
                </a:solidFill>
              </a:rPr>
              <a:t>мультирухливі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(</a:t>
            </a:r>
            <a:r>
              <a:rPr lang="ru-RU" sz="1400" dirty="0" err="1">
                <a:solidFill>
                  <a:srgbClr val="7030A0"/>
                </a:solidFill>
              </a:rPr>
              <a:t>швидко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переключаються</a:t>
            </a:r>
            <a:endParaRPr lang="ru-RU" sz="1400" dirty="0">
              <a:solidFill>
                <a:srgbClr val="7030A0"/>
              </a:solidFill>
            </a:endParaRPr>
          </a:p>
          <a:p>
            <a:r>
              <a:rPr lang="ru-RU" sz="1400" dirty="0">
                <a:solidFill>
                  <a:srgbClr val="7030A0"/>
                </a:solidFill>
              </a:rPr>
              <a:t>      з одного </a:t>
            </a:r>
            <a:r>
              <a:rPr lang="ru-RU" sz="1400" dirty="0" err="1">
                <a:solidFill>
                  <a:srgbClr val="7030A0"/>
                </a:solidFill>
              </a:rPr>
              <a:t>завдання</a:t>
            </a:r>
            <a:r>
              <a:rPr lang="ru-RU" sz="1400" dirty="0">
                <a:solidFill>
                  <a:srgbClr val="7030A0"/>
                </a:solidFill>
              </a:rPr>
              <a:t>                </a:t>
            </a:r>
          </a:p>
          <a:p>
            <a:r>
              <a:rPr lang="ru-RU" sz="1400" dirty="0">
                <a:solidFill>
                  <a:srgbClr val="7030A0"/>
                </a:solidFill>
              </a:rPr>
              <a:t>              на </a:t>
            </a:r>
            <a:r>
              <a:rPr lang="ru-RU" sz="1400" dirty="0" err="1">
                <a:solidFill>
                  <a:srgbClr val="7030A0"/>
                </a:solidFill>
              </a:rPr>
              <a:t>інше</a:t>
            </a:r>
            <a:r>
              <a:rPr lang="ru-RU" sz="14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E06ADFA-1585-437A-89D0-A6A41490458D}"/>
              </a:ext>
            </a:extLst>
          </p:cNvPr>
          <p:cNvSpPr/>
          <p:nvPr/>
        </p:nvSpPr>
        <p:spPr>
          <a:xfrm>
            <a:off x="6745436" y="2656840"/>
            <a:ext cx="1480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</a:rPr>
              <a:t> «</a:t>
            </a:r>
            <a:r>
              <a:rPr lang="ru-RU" dirty="0" err="1">
                <a:solidFill>
                  <a:srgbClr val="7030A0"/>
                </a:solidFill>
              </a:rPr>
              <a:t>візуали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2438A36-8DE9-4C35-9039-3DF9097731C2}"/>
              </a:ext>
            </a:extLst>
          </p:cNvPr>
          <p:cNvSpPr/>
          <p:nvPr/>
        </p:nvSpPr>
        <p:spPr>
          <a:xfrm>
            <a:off x="7098648" y="3357353"/>
            <a:ext cx="1650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</a:rPr>
              <a:t>синдром</a:t>
            </a:r>
            <a:r>
              <a:rPr lang="ru-RU" dirty="0"/>
              <a:t> </a:t>
            </a:r>
          </a:p>
          <a:p>
            <a:r>
              <a:rPr lang="ru-RU" dirty="0" err="1">
                <a:solidFill>
                  <a:srgbClr val="7030A0"/>
                </a:solidFill>
              </a:rPr>
              <a:t>дефіциту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уваги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458B776-6FE8-4AF3-B83E-1536BCDD051F}"/>
              </a:ext>
            </a:extLst>
          </p:cNvPr>
          <p:cNvSpPr/>
          <p:nvPr/>
        </p:nvSpPr>
        <p:spPr>
          <a:xfrm>
            <a:off x="7153951" y="4423011"/>
            <a:ext cx="15402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rgbClr val="7030A0"/>
                </a:solidFill>
              </a:rPr>
              <a:t>легше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  <a:p>
            <a:r>
              <a:rPr lang="ru-RU" dirty="0" err="1">
                <a:solidFill>
                  <a:srgbClr val="7030A0"/>
                </a:solidFill>
              </a:rPr>
              <a:t>справляються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кількома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  <a:p>
            <a:r>
              <a:rPr lang="ru-RU" dirty="0" err="1">
                <a:solidFill>
                  <a:srgbClr val="7030A0"/>
                </a:solidFill>
              </a:rPr>
              <a:t>завданнями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5770545-B0BC-4535-88D2-A6447FCE00BA}"/>
              </a:ext>
            </a:extLst>
          </p:cNvPr>
          <p:cNvSpPr/>
          <p:nvPr/>
        </p:nvSpPr>
        <p:spPr>
          <a:xfrm>
            <a:off x="3419872" y="6019139"/>
            <a:ext cx="392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</a:rPr>
              <a:t>не </a:t>
            </a:r>
            <a:r>
              <a:rPr lang="ru-RU" dirty="0" err="1">
                <a:solidFill>
                  <a:srgbClr val="7030A0"/>
                </a:solidFill>
              </a:rPr>
              <a:t>люблять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довго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концентруватися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4E1BB7-2BF5-45D8-B0A5-A5C8C3558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858" y="2338079"/>
            <a:ext cx="3414056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17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3300"/>
      </a:hlink>
      <a:folHlink>
        <a:srgbClr val="FFC9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2289</Words>
  <Application>Microsoft Office PowerPoint</Application>
  <PresentationFormat>Экран (4:3)</PresentationFormat>
  <Paragraphs>244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Matilda</vt:lpstr>
      <vt:lpstr>Times New Roman</vt:lpstr>
      <vt:lpstr>Garamond</vt:lpstr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Вимоги до уроку (за В. Оніщуком)</vt:lpstr>
      <vt:lpstr>ВИМОГИ ДО СУЧАСНОГО УРОКУ (за Дайрі Н.Г., Онищуком М.О., Підласим І.П.)</vt:lpstr>
      <vt:lpstr>ВИМОГИ ДО СУЧАСНОГО УРОКУ (ЗА М.Н.СКАТКІНИМ ТА І.Я.ЛЕРНЕРОМ)</vt:lpstr>
      <vt:lpstr>Презентация PowerPoint</vt:lpstr>
      <vt:lpstr>Загальні визначальні вимоги до сучасного уроку:</vt:lpstr>
      <vt:lpstr>ЧИ ЗНАЄМО МИ ТИХ КОГО НАВЧАЄМО? ДІТИ «МЕРЕЖЕВОГО РОЗУМУ»</vt:lpstr>
      <vt:lpstr>Презентация PowerPoint</vt:lpstr>
      <vt:lpstr>Презентация PowerPoint</vt:lpstr>
      <vt:lpstr>Презентация PowerPoint</vt:lpstr>
      <vt:lpstr>Піраміда навчання Едгара Дейла  https://fsp.kpi.ua/ua/piramida-navchannya-edgara-dejla/</vt:lpstr>
      <vt:lpstr>Традиційні типи уроків О.Пометун, Л.Пироженко</vt:lpstr>
      <vt:lpstr>Нетрадиційні типи уроків</vt:lpstr>
      <vt:lpstr>Етапи створення сучасного уроку</vt:lpstr>
      <vt:lpstr>Ознаки сучасного уроку</vt:lpstr>
      <vt:lpstr>Презентация PowerPoint</vt:lpstr>
      <vt:lpstr> Структура сучасного уроку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онлайн уроку</vt:lpstr>
      <vt:lpstr>Онлайн сервіси в роботі вчителя хімії</vt:lpstr>
      <vt:lpstr>Уміння   вчитися</vt:lpstr>
      <vt:lpstr>Секрет успіху</vt:lpstr>
      <vt:lpstr>Презентация PowerPoint</vt:lpstr>
      <vt:lpstr>10 порад щодо дистанційного  навчання для вчителів</vt:lpstr>
      <vt:lpstr>10 порад щодо дистанційного навчання для вчителів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Ранько</dc:creator>
  <cp:lastModifiedBy>Пользователь</cp:lastModifiedBy>
  <cp:revision>133</cp:revision>
  <dcterms:created xsi:type="dcterms:W3CDTF">2019-08-10T19:30:32Z</dcterms:created>
  <dcterms:modified xsi:type="dcterms:W3CDTF">2022-04-01T11:18:04Z</dcterms:modified>
</cp:coreProperties>
</file>